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80" d="100"/>
          <a:sy n="80" d="100"/>
        </p:scale>
        <p:origin x="102" y="912"/>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228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hyperlink" Target="https://www.civis.eu"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274320" y="164592"/>
            <a:ext cx="1737360" cy="502920"/>
          </a:xfrm>
          <a:prstGeom prst="rect">
            <a:avLst/>
          </a:prstGeom>
        </p:spPr>
      </p:pic>
      <p:pic>
        <p:nvPicPr>
          <p:cNvPr id="3" name="Image 1" descr="preencoded.png"/>
          <p:cNvPicPr>
            <a:picLocks noChangeAspect="1"/>
          </p:cNvPicPr>
          <p:nvPr/>
        </p:nvPicPr>
        <p:blipFill>
          <a:blip r:embed="rId6"/>
          <a:stretch>
            <a:fillRect/>
          </a:stretch>
        </p:blipFill>
        <p:spPr>
          <a:xfrm>
            <a:off x="2286000" y="822960"/>
            <a:ext cx="4572000" cy="2560320"/>
          </a:xfrm>
          <a:prstGeom prst="rect">
            <a:avLst/>
          </a:prstGeom>
        </p:spPr>
      </p:pic>
      <p:sp>
        <p:nvSpPr>
          <p:cNvPr id="4" name="Shape 0"/>
          <p:cNvSpPr/>
          <p:nvPr/>
        </p:nvSpPr>
        <p:spPr>
          <a:xfrm>
            <a:off x="3200400" y="3794760"/>
            <a:ext cx="5669280" cy="1005840"/>
          </a:xfrm>
          <a:prstGeom prst="roundRect">
            <a:avLst>
              <a:gd name="adj" fmla="val 13636"/>
            </a:avLst>
          </a:prstGeom>
          <a:solidFill>
            <a:srgbClr val="0B5A72"/>
          </a:solidFill>
          <a:ln w="12700">
            <a:solidFill>
              <a:srgbClr val="0B5A72"/>
            </a:solidFill>
            <a:prstDash val="solid"/>
          </a:ln>
        </p:spPr>
        <p:txBody>
          <a:bodyPr/>
          <a:lstStyle/>
          <a:p>
            <a:endParaRPr lang="es-ES"/>
          </a:p>
        </p:txBody>
      </p:sp>
      <p:sp>
        <p:nvSpPr>
          <p:cNvPr id="5" name="Text 1"/>
          <p:cNvSpPr/>
          <p:nvPr/>
        </p:nvSpPr>
        <p:spPr>
          <a:xfrm>
            <a:off x="3291840" y="3840480"/>
            <a:ext cx="5486400" cy="411480"/>
          </a:xfrm>
          <a:prstGeom prst="rect">
            <a:avLst/>
          </a:prstGeom>
          <a:noFill/>
          <a:ln/>
        </p:spPr>
        <p:txBody>
          <a:bodyPr wrap="square" lIns="0" tIns="0" rIns="0" bIns="0"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Dr Hafissatou KANE</a:t>
            </a:r>
            <a:endParaRPr lang="en-US" sz="2000" dirty="0"/>
          </a:p>
        </p:txBody>
      </p:sp>
      <p:sp>
        <p:nvSpPr>
          <p:cNvPr id="6" name="Text 2"/>
          <p:cNvSpPr/>
          <p:nvPr/>
        </p:nvSpPr>
        <p:spPr>
          <a:xfrm>
            <a:off x="3291840" y="4251960"/>
            <a:ext cx="5486400" cy="411480"/>
          </a:xfrm>
          <a:prstGeom prst="rect">
            <a:avLst/>
          </a:prstGeom>
          <a:noFill/>
          <a:ln/>
        </p:spPr>
        <p:txBody>
          <a:bodyPr wrap="square" lIns="0" tIns="0" rIns="0" bIns="0" rtlCol="0" anchor="ctr"/>
          <a:lstStyle/>
          <a:p>
            <a:pPr marL="0" indent="0">
              <a:buNone/>
            </a:pPr>
            <a:r>
              <a:rPr lang="en-US" sz="1300" dirty="0">
                <a:solidFill>
                  <a:srgbClr val="C8E4EE"/>
                </a:solidFill>
                <a:latin typeface="Calibri" pitchFamily="34" charset="0"/>
                <a:ea typeface="Calibri" pitchFamily="34" charset="-122"/>
                <a:cs typeface="Calibri" pitchFamily="34" charset="-120"/>
              </a:rPr>
              <a:t>Academic Writing – Unit One: The Paragraph</a:t>
            </a:r>
            <a:endParaRPr lang="en-US" sz="1300" dirty="0"/>
          </a:p>
        </p:txBody>
      </p:sp>
      <p:sp>
        <p:nvSpPr>
          <p:cNvPr id="7" name="Text 3"/>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8" name="Text 4"/>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9" name="Text 5"/>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1</a:t>
            </a:r>
            <a:endParaRPr lang="en-US" sz="900" dirty="0"/>
          </a:p>
        </p:txBody>
      </p:sp>
      <p:pic>
        <p:nvPicPr>
          <p:cNvPr id="72" name="Audio 71">
            <a:hlinkClick r:id="" action="ppaction://media"/>
            <a:extLst>
              <a:ext uri="{FF2B5EF4-FFF2-40B4-BE49-F238E27FC236}">
                <a16:creationId xmlns:a16="http://schemas.microsoft.com/office/drawing/2014/main" id="{D6185653-259F-17FA-739E-18E7D3551DE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8365"/>
    </mc:Choice>
    <mc:Fallback>
      <p:transition spd="slow" advTm="18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Text 0"/>
          <p:cNvSpPr/>
          <p:nvPr/>
        </p:nvSpPr>
        <p:spPr>
          <a:xfrm>
            <a:off x="457200" y="228600"/>
            <a:ext cx="7315200" cy="548640"/>
          </a:xfrm>
          <a:prstGeom prst="rect">
            <a:avLst/>
          </a:prstGeom>
          <a:noFill/>
          <a:ln/>
        </p:spPr>
        <p:txBody>
          <a:bodyPr wrap="square" lIns="0" tIns="0" rIns="0" bIns="0" rtlCol="0" anchor="ctr"/>
          <a:lstStyle/>
          <a:p>
            <a:pPr marL="0" indent="0">
              <a:buNone/>
            </a:pPr>
            <a:r>
              <a:rPr lang="en-US" sz="2800" b="1" dirty="0">
                <a:solidFill>
                  <a:srgbClr val="0B5A72"/>
                </a:solidFill>
                <a:latin typeface="Cambria" pitchFamily="34" charset="0"/>
                <a:ea typeface="Cambria" pitchFamily="34" charset="-122"/>
                <a:cs typeface="Cambria" pitchFamily="34" charset="-120"/>
              </a:rPr>
              <a:t>Asking Wh- Questions</a:t>
            </a:r>
            <a:endParaRPr lang="en-US" sz="2800" dirty="0"/>
          </a:p>
        </p:txBody>
      </p:sp>
      <p:sp>
        <p:nvSpPr>
          <p:cNvPr id="4" name="Text 1"/>
          <p:cNvSpPr/>
          <p:nvPr/>
        </p:nvSpPr>
        <p:spPr>
          <a:xfrm>
            <a:off x="457200" y="749808"/>
            <a:ext cx="4572000" cy="274320"/>
          </a:xfrm>
          <a:prstGeom prst="rect">
            <a:avLst/>
          </a:prstGeom>
          <a:noFill/>
          <a:ln/>
        </p:spPr>
        <p:txBody>
          <a:bodyPr wrap="square" lIns="0" tIns="0" rIns="0" bIns="0" rtlCol="0" anchor="ctr"/>
          <a:lstStyle/>
          <a:p>
            <a:pPr marL="0" indent="0">
              <a:buNone/>
            </a:pPr>
            <a:r>
              <a:rPr lang="en-US" sz="1200" i="1" dirty="0">
                <a:solidFill>
                  <a:srgbClr val="4A6572"/>
                </a:solidFill>
                <a:latin typeface="Calibri" pitchFamily="34" charset="0"/>
                <a:ea typeface="Calibri" pitchFamily="34" charset="-122"/>
                <a:cs typeface="Calibri" pitchFamily="34" charset="-120"/>
              </a:rPr>
              <a:t>Prewriting Technique 3</a:t>
            </a:r>
            <a:endParaRPr lang="en-US" sz="1200" dirty="0"/>
          </a:p>
        </p:txBody>
      </p:sp>
      <p:sp>
        <p:nvSpPr>
          <p:cNvPr id="5" name="Text 2"/>
          <p:cNvSpPr/>
          <p:nvPr/>
        </p:nvSpPr>
        <p:spPr>
          <a:xfrm>
            <a:off x="457200" y="1078992"/>
            <a:ext cx="8321040" cy="457200"/>
          </a:xfrm>
          <a:prstGeom prst="rect">
            <a:avLst/>
          </a:prstGeom>
          <a:noFill/>
          <a:ln/>
        </p:spPr>
        <p:txBody>
          <a:bodyPr wrap="square" rtlCol="0" anchor="ctr"/>
          <a:lstStyle/>
          <a:p>
            <a:pPr marL="0" indent="0">
              <a:buNone/>
            </a:pPr>
            <a:r>
              <a:rPr lang="en-US" sz="1300" dirty="0">
                <a:solidFill>
                  <a:srgbClr val="4A6572"/>
                </a:solidFill>
                <a:latin typeface="Calibri" pitchFamily="34" charset="0"/>
                <a:ea typeface="Calibri" pitchFamily="34" charset="-122"/>
                <a:cs typeface="Calibri" pitchFamily="34" charset="-120"/>
              </a:rPr>
              <a:t>Journalists answer Wh- questions in every article. Use the same approach to generate material and see your topic from multiple angles.</a:t>
            </a:r>
            <a:endParaRPr lang="en-US" sz="1300" dirty="0"/>
          </a:p>
        </p:txBody>
      </p:sp>
      <p:sp>
        <p:nvSpPr>
          <p:cNvPr id="6" name="Shape 3"/>
          <p:cNvSpPr/>
          <p:nvPr/>
        </p:nvSpPr>
        <p:spPr>
          <a:xfrm>
            <a:off x="457200" y="1664208"/>
            <a:ext cx="658368" cy="658368"/>
          </a:xfrm>
          <a:prstGeom prst="ellipse">
            <a:avLst/>
          </a:prstGeom>
          <a:solidFill>
            <a:srgbClr val="2B8CA8"/>
          </a:solidFill>
          <a:ln w="12700">
            <a:solidFill>
              <a:srgbClr val="2B8CA8"/>
            </a:solidFill>
            <a:prstDash val="solid"/>
          </a:ln>
        </p:spPr>
        <p:txBody>
          <a:bodyPr/>
          <a:lstStyle/>
          <a:p>
            <a:endParaRPr lang="es-ES"/>
          </a:p>
        </p:txBody>
      </p:sp>
      <p:sp>
        <p:nvSpPr>
          <p:cNvPr id="7" name="Text 4"/>
          <p:cNvSpPr/>
          <p:nvPr/>
        </p:nvSpPr>
        <p:spPr>
          <a:xfrm>
            <a:off x="457200" y="1664208"/>
            <a:ext cx="658368" cy="658368"/>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Who?</a:t>
            </a:r>
            <a:endParaRPr lang="en-US" sz="1300" dirty="0"/>
          </a:p>
        </p:txBody>
      </p:sp>
      <p:sp>
        <p:nvSpPr>
          <p:cNvPr id="8" name="Shape 5"/>
          <p:cNvSpPr/>
          <p:nvPr/>
        </p:nvSpPr>
        <p:spPr>
          <a:xfrm>
            <a:off x="3291840" y="1664208"/>
            <a:ext cx="658368" cy="658368"/>
          </a:xfrm>
          <a:prstGeom prst="ellipse">
            <a:avLst/>
          </a:prstGeom>
          <a:solidFill>
            <a:srgbClr val="3A9E78"/>
          </a:solidFill>
          <a:ln w="12700">
            <a:solidFill>
              <a:srgbClr val="3A9E78"/>
            </a:solidFill>
            <a:prstDash val="solid"/>
          </a:ln>
        </p:spPr>
        <p:txBody>
          <a:bodyPr/>
          <a:lstStyle/>
          <a:p>
            <a:endParaRPr lang="es-ES"/>
          </a:p>
        </p:txBody>
      </p:sp>
      <p:sp>
        <p:nvSpPr>
          <p:cNvPr id="9" name="Text 6"/>
          <p:cNvSpPr/>
          <p:nvPr/>
        </p:nvSpPr>
        <p:spPr>
          <a:xfrm>
            <a:off x="3291840" y="1664208"/>
            <a:ext cx="658368" cy="658368"/>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What?</a:t>
            </a:r>
            <a:endParaRPr lang="en-US" sz="1300" dirty="0"/>
          </a:p>
        </p:txBody>
      </p:sp>
      <p:sp>
        <p:nvSpPr>
          <p:cNvPr id="10" name="Shape 7"/>
          <p:cNvSpPr/>
          <p:nvPr/>
        </p:nvSpPr>
        <p:spPr>
          <a:xfrm>
            <a:off x="6126480" y="1664208"/>
            <a:ext cx="658368" cy="658368"/>
          </a:xfrm>
          <a:prstGeom prst="ellipse">
            <a:avLst/>
          </a:prstGeom>
          <a:solidFill>
            <a:srgbClr val="B85C6E"/>
          </a:solidFill>
          <a:ln w="12700">
            <a:solidFill>
              <a:srgbClr val="B85C6E"/>
            </a:solidFill>
            <a:prstDash val="solid"/>
          </a:ln>
        </p:spPr>
        <p:txBody>
          <a:bodyPr/>
          <a:lstStyle/>
          <a:p>
            <a:endParaRPr lang="es-ES"/>
          </a:p>
        </p:txBody>
      </p:sp>
      <p:sp>
        <p:nvSpPr>
          <p:cNvPr id="11" name="Text 8"/>
          <p:cNvSpPr/>
          <p:nvPr/>
        </p:nvSpPr>
        <p:spPr>
          <a:xfrm>
            <a:off x="6126480" y="1664208"/>
            <a:ext cx="658368" cy="658368"/>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When?</a:t>
            </a:r>
            <a:endParaRPr lang="en-US" sz="1300" dirty="0"/>
          </a:p>
        </p:txBody>
      </p:sp>
      <p:sp>
        <p:nvSpPr>
          <p:cNvPr id="12" name="Shape 9"/>
          <p:cNvSpPr/>
          <p:nvPr/>
        </p:nvSpPr>
        <p:spPr>
          <a:xfrm>
            <a:off x="457200" y="2578608"/>
            <a:ext cx="658368" cy="658368"/>
          </a:xfrm>
          <a:prstGeom prst="ellipse">
            <a:avLst/>
          </a:prstGeom>
          <a:solidFill>
            <a:srgbClr val="7B6EAB"/>
          </a:solidFill>
          <a:ln w="12700">
            <a:solidFill>
              <a:srgbClr val="7B6EAB"/>
            </a:solidFill>
            <a:prstDash val="solid"/>
          </a:ln>
        </p:spPr>
        <p:txBody>
          <a:bodyPr/>
          <a:lstStyle/>
          <a:p>
            <a:endParaRPr lang="es-ES"/>
          </a:p>
        </p:txBody>
      </p:sp>
      <p:sp>
        <p:nvSpPr>
          <p:cNvPr id="13" name="Text 10"/>
          <p:cNvSpPr/>
          <p:nvPr/>
        </p:nvSpPr>
        <p:spPr>
          <a:xfrm>
            <a:off x="457200" y="2578608"/>
            <a:ext cx="658368" cy="658368"/>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Where?</a:t>
            </a:r>
            <a:endParaRPr lang="en-US" sz="1300" dirty="0"/>
          </a:p>
        </p:txBody>
      </p:sp>
      <p:sp>
        <p:nvSpPr>
          <p:cNvPr id="14" name="Shape 11"/>
          <p:cNvSpPr/>
          <p:nvPr/>
        </p:nvSpPr>
        <p:spPr>
          <a:xfrm>
            <a:off x="3291840" y="2578608"/>
            <a:ext cx="658368" cy="658368"/>
          </a:xfrm>
          <a:prstGeom prst="ellipse">
            <a:avLst/>
          </a:prstGeom>
          <a:solidFill>
            <a:srgbClr val="C0793A"/>
          </a:solidFill>
          <a:ln w="12700">
            <a:solidFill>
              <a:srgbClr val="C0793A"/>
            </a:solidFill>
            <a:prstDash val="solid"/>
          </a:ln>
        </p:spPr>
        <p:txBody>
          <a:bodyPr/>
          <a:lstStyle/>
          <a:p>
            <a:endParaRPr lang="es-ES"/>
          </a:p>
        </p:txBody>
      </p:sp>
      <p:sp>
        <p:nvSpPr>
          <p:cNvPr id="15" name="Text 12"/>
          <p:cNvSpPr/>
          <p:nvPr/>
        </p:nvSpPr>
        <p:spPr>
          <a:xfrm>
            <a:off x="3291840" y="2578608"/>
            <a:ext cx="658368" cy="658368"/>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Why?</a:t>
            </a:r>
            <a:endParaRPr lang="en-US" sz="1300" dirty="0"/>
          </a:p>
        </p:txBody>
      </p:sp>
      <p:sp>
        <p:nvSpPr>
          <p:cNvPr id="16" name="Shape 13"/>
          <p:cNvSpPr/>
          <p:nvPr/>
        </p:nvSpPr>
        <p:spPr>
          <a:xfrm>
            <a:off x="6126480" y="2578608"/>
            <a:ext cx="658368" cy="658368"/>
          </a:xfrm>
          <a:prstGeom prst="ellipse">
            <a:avLst/>
          </a:prstGeom>
          <a:solidFill>
            <a:srgbClr val="4A7CAB"/>
          </a:solidFill>
          <a:ln w="12700">
            <a:solidFill>
              <a:srgbClr val="4A7CAB"/>
            </a:solidFill>
            <a:prstDash val="solid"/>
          </a:ln>
        </p:spPr>
        <p:txBody>
          <a:bodyPr/>
          <a:lstStyle/>
          <a:p>
            <a:endParaRPr lang="es-ES"/>
          </a:p>
        </p:txBody>
      </p:sp>
      <p:sp>
        <p:nvSpPr>
          <p:cNvPr id="17" name="Text 14"/>
          <p:cNvSpPr/>
          <p:nvPr/>
        </p:nvSpPr>
        <p:spPr>
          <a:xfrm>
            <a:off x="6126480" y="2578608"/>
            <a:ext cx="658368" cy="658368"/>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How?</a:t>
            </a:r>
            <a:endParaRPr lang="en-US" sz="1300" dirty="0"/>
          </a:p>
        </p:txBody>
      </p:sp>
      <p:sp>
        <p:nvSpPr>
          <p:cNvPr id="18" name="Shape 15"/>
          <p:cNvSpPr/>
          <p:nvPr/>
        </p:nvSpPr>
        <p:spPr>
          <a:xfrm>
            <a:off x="365760" y="3566160"/>
            <a:ext cx="8412480" cy="1261872"/>
          </a:xfrm>
          <a:prstGeom prst="roundRect">
            <a:avLst>
              <a:gd name="adj" fmla="val 8696"/>
            </a:avLst>
          </a:prstGeom>
          <a:solidFill>
            <a:srgbClr val="EEF6FA"/>
          </a:solidFill>
          <a:ln w="12700">
            <a:solidFill>
              <a:srgbClr val="C5E3EE"/>
            </a:solidFill>
            <a:prstDash val="solid"/>
          </a:ln>
        </p:spPr>
        <p:txBody>
          <a:bodyPr/>
          <a:lstStyle/>
          <a:p>
            <a:endParaRPr lang="es-ES"/>
          </a:p>
        </p:txBody>
      </p:sp>
      <p:sp>
        <p:nvSpPr>
          <p:cNvPr id="19" name="Text 16"/>
          <p:cNvSpPr/>
          <p:nvPr/>
        </p:nvSpPr>
        <p:spPr>
          <a:xfrm>
            <a:off x="548640" y="3639312"/>
            <a:ext cx="8046720" cy="347472"/>
          </a:xfrm>
          <a:prstGeom prst="rect">
            <a:avLst/>
          </a:prstGeom>
          <a:noFill/>
          <a:ln/>
        </p:spPr>
        <p:txBody>
          <a:bodyPr wrap="square" lIns="0" tIns="0" rIns="0" bIns="0" rtlCol="0" anchor="ctr"/>
          <a:lstStyle/>
          <a:p>
            <a:pPr marL="0" indent="0">
              <a:buNone/>
            </a:pPr>
            <a:r>
              <a:rPr lang="en-US" sz="1200" b="1" dirty="0">
                <a:solidFill>
                  <a:srgbClr val="0B5A72"/>
                </a:solidFill>
                <a:latin typeface="Cambria" pitchFamily="34" charset="0"/>
                <a:ea typeface="Cambria" pitchFamily="34" charset="-122"/>
                <a:cs typeface="Cambria" pitchFamily="34" charset="-120"/>
              </a:rPr>
              <a:t>Example topic: "My uncle was laid off from his job at the hospital last April because of the recession."</a:t>
            </a:r>
            <a:endParaRPr lang="en-US" sz="1200" dirty="0"/>
          </a:p>
        </p:txBody>
      </p:sp>
      <p:sp>
        <p:nvSpPr>
          <p:cNvPr id="20" name="Text 17"/>
          <p:cNvSpPr/>
          <p:nvPr/>
        </p:nvSpPr>
        <p:spPr>
          <a:xfrm>
            <a:off x="548640" y="4005072"/>
            <a:ext cx="8046720" cy="685800"/>
          </a:xfrm>
          <a:prstGeom prst="rect">
            <a:avLst/>
          </a:prstGeom>
          <a:noFill/>
          <a:ln/>
        </p:spPr>
        <p:txBody>
          <a:bodyPr wrap="square" rtlCol="0" anchor="ctr"/>
          <a:lstStyle/>
          <a:p>
            <a:pPr marL="0" indent="0">
              <a:buNone/>
            </a:pPr>
            <a:r>
              <a:rPr lang="en-US" sz="1100" b="1" dirty="0">
                <a:solidFill>
                  <a:srgbClr val="334455"/>
                </a:solidFill>
                <a:latin typeface="Calibri" pitchFamily="34" charset="0"/>
                <a:ea typeface="Calibri" pitchFamily="34" charset="-122"/>
                <a:cs typeface="Calibri" pitchFamily="34" charset="-120"/>
              </a:rPr>
              <a:t>Who: </a:t>
            </a:r>
            <a:r>
              <a:rPr lang="en-US" sz="1100" dirty="0">
                <a:solidFill>
                  <a:srgbClr val="334455"/>
                </a:solidFill>
                <a:latin typeface="Calibri" pitchFamily="34" charset="0"/>
                <a:ea typeface="Calibri" pitchFamily="34" charset="-122"/>
                <a:cs typeface="Calibri" pitchFamily="34" charset="-120"/>
              </a:rPr>
              <a:t>What kind of person is he? What do people think of him?   </a:t>
            </a:r>
            <a:r>
              <a:rPr lang="en-US" sz="1100" b="1" dirty="0">
                <a:solidFill>
                  <a:srgbClr val="334455"/>
                </a:solidFill>
                <a:latin typeface="Calibri" pitchFamily="34" charset="0"/>
                <a:ea typeface="Calibri" pitchFamily="34" charset="-122"/>
                <a:cs typeface="Calibri" pitchFamily="34" charset="-120"/>
              </a:rPr>
              <a:t>What: </a:t>
            </a:r>
            <a:r>
              <a:rPr lang="en-US" sz="1100" dirty="0">
                <a:solidFill>
                  <a:srgbClr val="334455"/>
                </a:solidFill>
                <a:latin typeface="Calibri" pitchFamily="34" charset="0"/>
                <a:ea typeface="Calibri" pitchFamily="34" charset="-122"/>
                <a:cs typeface="Calibri" pitchFamily="34" charset="-120"/>
              </a:rPr>
              <a:t>What happened exactly?   </a:t>
            </a:r>
            <a:r>
              <a:rPr lang="en-US" sz="1100" b="1" dirty="0">
                <a:solidFill>
                  <a:srgbClr val="334455"/>
                </a:solidFill>
                <a:latin typeface="Calibri" pitchFamily="34" charset="0"/>
                <a:ea typeface="Calibri" pitchFamily="34" charset="-122"/>
                <a:cs typeface="Calibri" pitchFamily="34" charset="-120"/>
              </a:rPr>
              <a:t>Why: </a:t>
            </a:r>
            <a:r>
              <a:rPr lang="en-US" sz="1100" dirty="0">
                <a:solidFill>
                  <a:srgbClr val="334455"/>
                </a:solidFill>
                <a:latin typeface="Calibri" pitchFamily="34" charset="0"/>
                <a:ea typeface="Calibri" pitchFamily="34" charset="-122"/>
                <a:cs typeface="Calibri" pitchFamily="34" charset="-120"/>
              </a:rPr>
              <a:t>Why was he laid off?   </a:t>
            </a:r>
            <a:r>
              <a:rPr lang="en-US" sz="1100" b="1" dirty="0">
                <a:solidFill>
                  <a:srgbClr val="334455"/>
                </a:solidFill>
                <a:latin typeface="Calibri" pitchFamily="34" charset="0"/>
                <a:ea typeface="Calibri" pitchFamily="34" charset="-122"/>
                <a:cs typeface="Calibri" pitchFamily="34" charset="-120"/>
              </a:rPr>
              <a:t>How: </a:t>
            </a:r>
            <a:r>
              <a:rPr lang="en-US" sz="1100" dirty="0">
                <a:solidFill>
                  <a:srgbClr val="334455"/>
                </a:solidFill>
                <a:latin typeface="Calibri" pitchFamily="34" charset="0"/>
                <a:ea typeface="Calibri" pitchFamily="34" charset="-122"/>
                <a:cs typeface="Calibri" pitchFamily="34" charset="-120"/>
              </a:rPr>
              <a:t>How is he coping now?</a:t>
            </a:r>
            <a:endParaRPr lang="en-US" sz="1100" dirty="0"/>
          </a:p>
        </p:txBody>
      </p:sp>
      <p:sp>
        <p:nvSpPr>
          <p:cNvPr id="21" name="Text 18"/>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22" name="Text 19"/>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23" name="Text 20"/>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10</a:t>
            </a:r>
            <a:endParaRPr lang="en-US" sz="900" dirty="0"/>
          </a:p>
        </p:txBody>
      </p:sp>
      <p:pic>
        <p:nvPicPr>
          <p:cNvPr id="27" name="Audio 26">
            <a:hlinkClick r:id="" action="ppaction://media"/>
            <a:extLst>
              <a:ext uri="{FF2B5EF4-FFF2-40B4-BE49-F238E27FC236}">
                <a16:creationId xmlns:a16="http://schemas.microsoft.com/office/drawing/2014/main" id="{537238F3-0F0C-BC14-F2C4-0D684065F6B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7716"/>
    </mc:Choice>
    <mc:Fallback>
      <p:transition spd="slow" advTm="27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Shape 0"/>
          <p:cNvSpPr/>
          <p:nvPr/>
        </p:nvSpPr>
        <p:spPr>
          <a:xfrm>
            <a:off x="365760" y="164592"/>
            <a:ext cx="1463040" cy="411480"/>
          </a:xfrm>
          <a:prstGeom prst="roundRect">
            <a:avLst>
              <a:gd name="adj" fmla="val 48889"/>
            </a:avLst>
          </a:prstGeom>
          <a:solidFill>
            <a:srgbClr val="B85C6E"/>
          </a:solidFill>
          <a:ln w="12700">
            <a:solidFill>
              <a:srgbClr val="B85C6E"/>
            </a:solidFill>
            <a:prstDash val="solid"/>
          </a:ln>
        </p:spPr>
        <p:txBody>
          <a:bodyPr/>
          <a:lstStyle/>
          <a:p>
            <a:endParaRPr lang="es-ES"/>
          </a:p>
        </p:txBody>
      </p:sp>
      <p:sp>
        <p:nvSpPr>
          <p:cNvPr id="4" name="Text 1"/>
          <p:cNvSpPr/>
          <p:nvPr/>
        </p:nvSpPr>
        <p:spPr>
          <a:xfrm>
            <a:off x="365760" y="164592"/>
            <a:ext cx="1463040" cy="411480"/>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Exercise 3</a:t>
            </a:r>
            <a:endParaRPr lang="en-US" sz="1300" dirty="0"/>
          </a:p>
        </p:txBody>
      </p:sp>
      <p:sp>
        <p:nvSpPr>
          <p:cNvPr id="5" name="Text 2"/>
          <p:cNvSpPr/>
          <p:nvPr/>
        </p:nvSpPr>
        <p:spPr>
          <a:xfrm>
            <a:off x="2011680" y="201168"/>
            <a:ext cx="6766560" cy="347472"/>
          </a:xfrm>
          <a:prstGeom prst="rect">
            <a:avLst/>
          </a:prstGeom>
          <a:noFill/>
          <a:ln/>
        </p:spPr>
        <p:txBody>
          <a:bodyPr wrap="square" lIns="0" tIns="0" rIns="0" bIns="0" rtlCol="0" anchor="ctr"/>
          <a:lstStyle/>
          <a:p>
            <a:pPr marL="0" indent="0">
              <a:buNone/>
            </a:pPr>
            <a:r>
              <a:rPr lang="en-US" sz="2000" b="1" dirty="0">
                <a:solidFill>
                  <a:srgbClr val="0B5A72"/>
                </a:solidFill>
                <a:latin typeface="Cambria" pitchFamily="34" charset="0"/>
                <a:ea typeface="Cambria" pitchFamily="34" charset="-122"/>
                <a:cs typeface="Cambria" pitchFamily="34" charset="-120"/>
              </a:rPr>
              <a:t>Wh- Questions Practice</a:t>
            </a:r>
            <a:endParaRPr lang="en-US" sz="2000" dirty="0"/>
          </a:p>
        </p:txBody>
      </p:sp>
      <p:sp>
        <p:nvSpPr>
          <p:cNvPr id="6" name="Shape 3"/>
          <p:cNvSpPr/>
          <p:nvPr/>
        </p:nvSpPr>
        <p:spPr>
          <a:xfrm>
            <a:off x="365760" y="685800"/>
            <a:ext cx="8412480" cy="594360"/>
          </a:xfrm>
          <a:prstGeom prst="roundRect">
            <a:avLst>
              <a:gd name="adj" fmla="val 15385"/>
            </a:avLst>
          </a:prstGeom>
          <a:solidFill>
            <a:srgbClr val="B85C6E">
              <a:alpha val="10000"/>
            </a:srgbClr>
          </a:solidFill>
          <a:ln w="12700">
            <a:solidFill>
              <a:srgbClr val="B85C6E">
                <a:alpha val="50000"/>
              </a:srgbClr>
            </a:solidFill>
            <a:prstDash val="solid"/>
          </a:ln>
        </p:spPr>
        <p:txBody>
          <a:bodyPr/>
          <a:lstStyle/>
          <a:p>
            <a:endParaRPr lang="es-ES"/>
          </a:p>
        </p:txBody>
      </p:sp>
      <p:sp>
        <p:nvSpPr>
          <p:cNvPr id="7" name="Text 4"/>
          <p:cNvSpPr/>
          <p:nvPr/>
        </p:nvSpPr>
        <p:spPr>
          <a:xfrm>
            <a:off x="548640" y="713232"/>
            <a:ext cx="8046720" cy="512064"/>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Use the topic below. Ask and answer as many Wh- questions as you can. Try to generate at least two answers per question to develop your paragraph material.</a:t>
            </a:r>
            <a:endParaRPr lang="en-US" sz="1200" dirty="0"/>
          </a:p>
        </p:txBody>
      </p:sp>
      <p:sp>
        <p:nvSpPr>
          <p:cNvPr id="8" name="Shape 5"/>
          <p:cNvSpPr/>
          <p:nvPr/>
        </p:nvSpPr>
        <p:spPr>
          <a:xfrm>
            <a:off x="365760" y="1389888"/>
            <a:ext cx="8412480" cy="502920"/>
          </a:xfrm>
          <a:prstGeom prst="roundRect">
            <a:avLst>
              <a:gd name="adj" fmla="val 18182"/>
            </a:avLst>
          </a:prstGeom>
          <a:solidFill>
            <a:srgbClr val="0B5A72"/>
          </a:solidFill>
          <a:ln w="12700">
            <a:solidFill>
              <a:srgbClr val="0B5A72"/>
            </a:solidFill>
            <a:prstDash val="solid"/>
          </a:ln>
        </p:spPr>
        <p:txBody>
          <a:bodyPr/>
          <a:lstStyle/>
          <a:p>
            <a:endParaRPr lang="es-ES"/>
          </a:p>
        </p:txBody>
      </p:sp>
      <p:sp>
        <p:nvSpPr>
          <p:cNvPr id="9" name="Text 6"/>
          <p:cNvSpPr/>
          <p:nvPr/>
        </p:nvSpPr>
        <p:spPr>
          <a:xfrm>
            <a:off x="548640" y="1417320"/>
            <a:ext cx="8046720" cy="420624"/>
          </a:xfrm>
          <a:prstGeom prst="rect">
            <a:avLst/>
          </a:prstGeom>
          <a:noFill/>
          <a:ln/>
        </p:spPr>
        <p:txBody>
          <a:bodyPr wrap="square" lIns="0" tIns="0" rIns="0" bIns="0" rtlCol="0" anchor="ctr"/>
          <a:lstStyle/>
          <a:p>
            <a:pPr marL="0" indent="0">
              <a:buNone/>
            </a:pPr>
            <a:r>
              <a:rPr lang="en-US" sz="1300" b="1" dirty="0">
                <a:solidFill>
                  <a:srgbClr val="FFFFFF"/>
                </a:solidFill>
                <a:latin typeface="Calibri" pitchFamily="34" charset="0"/>
                <a:ea typeface="Calibri" pitchFamily="34" charset="-122"/>
                <a:cs typeface="Calibri" pitchFamily="34" charset="-120"/>
              </a:rPr>
              <a:t>Topic: "My uncle was laid off from his job at the hospital last April because of the recession."</a:t>
            </a:r>
            <a:endParaRPr lang="en-US" sz="1300" dirty="0"/>
          </a:p>
        </p:txBody>
      </p:sp>
      <p:sp>
        <p:nvSpPr>
          <p:cNvPr id="10" name="Shape 7"/>
          <p:cNvSpPr/>
          <p:nvPr/>
        </p:nvSpPr>
        <p:spPr>
          <a:xfrm>
            <a:off x="365760" y="2011680"/>
            <a:ext cx="4114800" cy="566928"/>
          </a:xfrm>
          <a:prstGeom prst="roundRect">
            <a:avLst>
              <a:gd name="adj" fmla="val 12903"/>
            </a:avLst>
          </a:prstGeom>
          <a:solidFill>
            <a:srgbClr val="F7FAFB"/>
          </a:solidFill>
          <a:ln w="12700">
            <a:solidFill>
              <a:srgbClr val="EEC0CB"/>
            </a:solidFill>
            <a:prstDash val="solid"/>
          </a:ln>
        </p:spPr>
        <p:txBody>
          <a:bodyPr/>
          <a:lstStyle/>
          <a:p>
            <a:endParaRPr lang="es-ES"/>
          </a:p>
        </p:txBody>
      </p:sp>
      <p:sp>
        <p:nvSpPr>
          <p:cNvPr id="11" name="Shape 8"/>
          <p:cNvSpPr/>
          <p:nvPr/>
        </p:nvSpPr>
        <p:spPr>
          <a:xfrm>
            <a:off x="438912" y="2103120"/>
            <a:ext cx="384048" cy="384048"/>
          </a:xfrm>
          <a:prstGeom prst="ellipse">
            <a:avLst/>
          </a:prstGeom>
          <a:solidFill>
            <a:srgbClr val="B85C6E"/>
          </a:solidFill>
          <a:ln w="12700">
            <a:solidFill>
              <a:srgbClr val="B85C6E"/>
            </a:solidFill>
            <a:prstDash val="solid"/>
          </a:ln>
        </p:spPr>
        <p:txBody>
          <a:bodyPr/>
          <a:lstStyle/>
          <a:p>
            <a:endParaRPr lang="es-ES"/>
          </a:p>
        </p:txBody>
      </p:sp>
      <p:sp>
        <p:nvSpPr>
          <p:cNvPr id="12" name="Text 9"/>
          <p:cNvSpPr/>
          <p:nvPr/>
        </p:nvSpPr>
        <p:spPr>
          <a:xfrm>
            <a:off x="438912" y="2103120"/>
            <a:ext cx="384048" cy="384048"/>
          </a:xfrm>
          <a:prstGeom prst="rect">
            <a:avLst/>
          </a:prstGeom>
          <a:noFill/>
          <a:ln/>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Who?</a:t>
            </a:r>
            <a:endParaRPr lang="en-US" sz="1100" dirty="0"/>
          </a:p>
        </p:txBody>
      </p:sp>
      <p:sp>
        <p:nvSpPr>
          <p:cNvPr id="13" name="Text 10"/>
          <p:cNvSpPr/>
          <p:nvPr/>
        </p:nvSpPr>
        <p:spPr>
          <a:xfrm>
            <a:off x="914400" y="2121408"/>
            <a:ext cx="3429000" cy="347472"/>
          </a:xfrm>
          <a:prstGeom prst="rect">
            <a:avLst/>
          </a:prstGeom>
          <a:noFill/>
          <a:ln/>
        </p:spPr>
        <p:txBody>
          <a:bodyPr wrap="square" rtlCol="0" anchor="ctr"/>
          <a:lstStyle/>
          <a:p>
            <a:pPr marL="0" indent="0">
              <a:buNone/>
            </a:pPr>
            <a:r>
              <a:rPr lang="en-US" sz="1100" i="1" dirty="0">
                <a:solidFill>
                  <a:srgbClr val="556677"/>
                </a:solidFill>
                <a:latin typeface="Calibri" pitchFamily="34" charset="0"/>
                <a:ea typeface="Calibri" pitchFamily="34" charset="-122"/>
                <a:cs typeface="Calibri" pitchFamily="34" charset="-120"/>
              </a:rPr>
              <a:t>What kind of person is he? What do people think of him?</a:t>
            </a:r>
            <a:endParaRPr lang="en-US" sz="1100" dirty="0"/>
          </a:p>
        </p:txBody>
      </p:sp>
      <p:sp>
        <p:nvSpPr>
          <p:cNvPr id="14" name="Shape 11"/>
          <p:cNvSpPr/>
          <p:nvPr/>
        </p:nvSpPr>
        <p:spPr>
          <a:xfrm>
            <a:off x="4754880" y="2011680"/>
            <a:ext cx="4114800" cy="566928"/>
          </a:xfrm>
          <a:prstGeom prst="roundRect">
            <a:avLst>
              <a:gd name="adj" fmla="val 12903"/>
            </a:avLst>
          </a:prstGeom>
          <a:solidFill>
            <a:srgbClr val="F7FAFB"/>
          </a:solidFill>
          <a:ln w="12700">
            <a:solidFill>
              <a:srgbClr val="EEC0CB"/>
            </a:solidFill>
            <a:prstDash val="solid"/>
          </a:ln>
        </p:spPr>
        <p:txBody>
          <a:bodyPr/>
          <a:lstStyle/>
          <a:p>
            <a:endParaRPr lang="es-ES"/>
          </a:p>
        </p:txBody>
      </p:sp>
      <p:sp>
        <p:nvSpPr>
          <p:cNvPr id="15" name="Shape 12"/>
          <p:cNvSpPr/>
          <p:nvPr/>
        </p:nvSpPr>
        <p:spPr>
          <a:xfrm>
            <a:off x="4828032" y="2103120"/>
            <a:ext cx="384048" cy="384048"/>
          </a:xfrm>
          <a:prstGeom prst="ellipse">
            <a:avLst/>
          </a:prstGeom>
          <a:solidFill>
            <a:srgbClr val="B85C6E"/>
          </a:solidFill>
          <a:ln w="12700">
            <a:solidFill>
              <a:srgbClr val="B85C6E"/>
            </a:solidFill>
            <a:prstDash val="solid"/>
          </a:ln>
        </p:spPr>
        <p:txBody>
          <a:bodyPr/>
          <a:lstStyle/>
          <a:p>
            <a:endParaRPr lang="es-ES"/>
          </a:p>
        </p:txBody>
      </p:sp>
      <p:sp>
        <p:nvSpPr>
          <p:cNvPr id="16" name="Text 13"/>
          <p:cNvSpPr/>
          <p:nvPr/>
        </p:nvSpPr>
        <p:spPr>
          <a:xfrm>
            <a:off x="4828032" y="2103120"/>
            <a:ext cx="384048" cy="384048"/>
          </a:xfrm>
          <a:prstGeom prst="rect">
            <a:avLst/>
          </a:prstGeom>
          <a:noFill/>
          <a:ln/>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What?</a:t>
            </a:r>
            <a:endParaRPr lang="en-US" sz="1100" dirty="0"/>
          </a:p>
        </p:txBody>
      </p:sp>
      <p:sp>
        <p:nvSpPr>
          <p:cNvPr id="17" name="Text 14"/>
          <p:cNvSpPr/>
          <p:nvPr/>
        </p:nvSpPr>
        <p:spPr>
          <a:xfrm>
            <a:off x="5303520" y="2121408"/>
            <a:ext cx="3429000" cy="347472"/>
          </a:xfrm>
          <a:prstGeom prst="rect">
            <a:avLst/>
          </a:prstGeom>
          <a:noFill/>
          <a:ln/>
        </p:spPr>
        <p:txBody>
          <a:bodyPr wrap="square" rtlCol="0" anchor="ctr"/>
          <a:lstStyle/>
          <a:p>
            <a:pPr marL="0" indent="0">
              <a:buNone/>
            </a:pPr>
            <a:r>
              <a:rPr lang="en-US" sz="1100" i="1" dirty="0">
                <a:solidFill>
                  <a:srgbClr val="556677"/>
                </a:solidFill>
                <a:latin typeface="Calibri" pitchFamily="34" charset="0"/>
                <a:ea typeface="Calibri" pitchFamily="34" charset="-122"/>
                <a:cs typeface="Calibri" pitchFamily="34" charset="-120"/>
              </a:rPr>
              <a:t>What exactly happened? What was the effect on your family?</a:t>
            </a:r>
            <a:endParaRPr lang="en-US" sz="1100" dirty="0"/>
          </a:p>
        </p:txBody>
      </p:sp>
      <p:sp>
        <p:nvSpPr>
          <p:cNvPr id="18" name="Shape 15"/>
          <p:cNvSpPr/>
          <p:nvPr/>
        </p:nvSpPr>
        <p:spPr>
          <a:xfrm>
            <a:off x="365760" y="2670048"/>
            <a:ext cx="4114800" cy="566928"/>
          </a:xfrm>
          <a:prstGeom prst="roundRect">
            <a:avLst>
              <a:gd name="adj" fmla="val 12903"/>
            </a:avLst>
          </a:prstGeom>
          <a:solidFill>
            <a:srgbClr val="F7FAFB"/>
          </a:solidFill>
          <a:ln w="12700">
            <a:solidFill>
              <a:srgbClr val="EEC0CB"/>
            </a:solidFill>
            <a:prstDash val="solid"/>
          </a:ln>
        </p:spPr>
        <p:txBody>
          <a:bodyPr/>
          <a:lstStyle/>
          <a:p>
            <a:endParaRPr lang="es-ES"/>
          </a:p>
        </p:txBody>
      </p:sp>
      <p:sp>
        <p:nvSpPr>
          <p:cNvPr id="19" name="Shape 16"/>
          <p:cNvSpPr/>
          <p:nvPr/>
        </p:nvSpPr>
        <p:spPr>
          <a:xfrm>
            <a:off x="438912" y="2761488"/>
            <a:ext cx="384048" cy="384048"/>
          </a:xfrm>
          <a:prstGeom prst="ellipse">
            <a:avLst/>
          </a:prstGeom>
          <a:solidFill>
            <a:srgbClr val="B85C6E"/>
          </a:solidFill>
          <a:ln w="12700">
            <a:solidFill>
              <a:srgbClr val="B85C6E"/>
            </a:solidFill>
            <a:prstDash val="solid"/>
          </a:ln>
        </p:spPr>
        <p:txBody>
          <a:bodyPr/>
          <a:lstStyle/>
          <a:p>
            <a:endParaRPr lang="es-ES"/>
          </a:p>
        </p:txBody>
      </p:sp>
      <p:sp>
        <p:nvSpPr>
          <p:cNvPr id="20" name="Text 17"/>
          <p:cNvSpPr/>
          <p:nvPr/>
        </p:nvSpPr>
        <p:spPr>
          <a:xfrm>
            <a:off x="438912" y="2761488"/>
            <a:ext cx="384048" cy="384048"/>
          </a:xfrm>
          <a:prstGeom prst="rect">
            <a:avLst/>
          </a:prstGeom>
          <a:noFill/>
          <a:ln/>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When?</a:t>
            </a:r>
            <a:endParaRPr lang="en-US" sz="1100" dirty="0"/>
          </a:p>
        </p:txBody>
      </p:sp>
      <p:sp>
        <p:nvSpPr>
          <p:cNvPr id="21" name="Text 18"/>
          <p:cNvSpPr/>
          <p:nvPr/>
        </p:nvSpPr>
        <p:spPr>
          <a:xfrm>
            <a:off x="914400" y="2779776"/>
            <a:ext cx="3429000" cy="347472"/>
          </a:xfrm>
          <a:prstGeom prst="rect">
            <a:avLst/>
          </a:prstGeom>
          <a:noFill/>
          <a:ln/>
        </p:spPr>
        <p:txBody>
          <a:bodyPr wrap="square" rtlCol="0" anchor="ctr"/>
          <a:lstStyle/>
          <a:p>
            <a:pPr marL="0" indent="0">
              <a:buNone/>
            </a:pPr>
            <a:r>
              <a:rPr lang="en-US" sz="1100" i="1" dirty="0">
                <a:solidFill>
                  <a:srgbClr val="556677"/>
                </a:solidFill>
                <a:latin typeface="Calibri" pitchFamily="34" charset="0"/>
                <a:ea typeface="Calibri" pitchFamily="34" charset="-122"/>
                <a:cs typeface="Calibri" pitchFamily="34" charset="-120"/>
              </a:rPr>
              <a:t>When did it happen? How long has he been without work?</a:t>
            </a:r>
            <a:endParaRPr lang="en-US" sz="1100" dirty="0"/>
          </a:p>
        </p:txBody>
      </p:sp>
      <p:sp>
        <p:nvSpPr>
          <p:cNvPr id="22" name="Shape 19"/>
          <p:cNvSpPr/>
          <p:nvPr/>
        </p:nvSpPr>
        <p:spPr>
          <a:xfrm>
            <a:off x="4754880" y="2670048"/>
            <a:ext cx="4114800" cy="566928"/>
          </a:xfrm>
          <a:prstGeom prst="roundRect">
            <a:avLst>
              <a:gd name="adj" fmla="val 12903"/>
            </a:avLst>
          </a:prstGeom>
          <a:solidFill>
            <a:srgbClr val="F7FAFB"/>
          </a:solidFill>
          <a:ln w="12700">
            <a:solidFill>
              <a:srgbClr val="EEC0CB"/>
            </a:solidFill>
            <a:prstDash val="solid"/>
          </a:ln>
        </p:spPr>
        <p:txBody>
          <a:bodyPr/>
          <a:lstStyle/>
          <a:p>
            <a:endParaRPr lang="es-ES"/>
          </a:p>
        </p:txBody>
      </p:sp>
      <p:sp>
        <p:nvSpPr>
          <p:cNvPr id="23" name="Shape 20"/>
          <p:cNvSpPr/>
          <p:nvPr/>
        </p:nvSpPr>
        <p:spPr>
          <a:xfrm>
            <a:off x="4828032" y="2761488"/>
            <a:ext cx="384048" cy="384048"/>
          </a:xfrm>
          <a:prstGeom prst="ellipse">
            <a:avLst/>
          </a:prstGeom>
          <a:solidFill>
            <a:srgbClr val="B85C6E"/>
          </a:solidFill>
          <a:ln w="12700">
            <a:solidFill>
              <a:srgbClr val="B85C6E"/>
            </a:solidFill>
            <a:prstDash val="solid"/>
          </a:ln>
        </p:spPr>
        <p:txBody>
          <a:bodyPr/>
          <a:lstStyle/>
          <a:p>
            <a:endParaRPr lang="es-ES"/>
          </a:p>
        </p:txBody>
      </p:sp>
      <p:sp>
        <p:nvSpPr>
          <p:cNvPr id="24" name="Text 21"/>
          <p:cNvSpPr/>
          <p:nvPr/>
        </p:nvSpPr>
        <p:spPr>
          <a:xfrm>
            <a:off x="4828032" y="2761488"/>
            <a:ext cx="384048" cy="384048"/>
          </a:xfrm>
          <a:prstGeom prst="rect">
            <a:avLst/>
          </a:prstGeom>
          <a:noFill/>
          <a:ln/>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Where?</a:t>
            </a:r>
            <a:endParaRPr lang="en-US" sz="1100" dirty="0"/>
          </a:p>
        </p:txBody>
      </p:sp>
      <p:sp>
        <p:nvSpPr>
          <p:cNvPr id="25" name="Text 22"/>
          <p:cNvSpPr/>
          <p:nvPr/>
        </p:nvSpPr>
        <p:spPr>
          <a:xfrm>
            <a:off x="5303520" y="2779776"/>
            <a:ext cx="3429000" cy="347472"/>
          </a:xfrm>
          <a:prstGeom prst="rect">
            <a:avLst/>
          </a:prstGeom>
          <a:noFill/>
          <a:ln/>
        </p:spPr>
        <p:txBody>
          <a:bodyPr wrap="square" rtlCol="0" anchor="ctr"/>
          <a:lstStyle/>
          <a:p>
            <a:pPr marL="0" indent="0">
              <a:buNone/>
            </a:pPr>
            <a:r>
              <a:rPr lang="en-US" sz="1100" i="1" dirty="0">
                <a:solidFill>
                  <a:srgbClr val="556677"/>
                </a:solidFill>
                <a:latin typeface="Calibri" pitchFamily="34" charset="0"/>
                <a:ea typeface="Calibri" pitchFamily="34" charset="-122"/>
                <a:cs typeface="Calibri" pitchFamily="34" charset="-120"/>
              </a:rPr>
              <a:t>Where did he work? What was his department?</a:t>
            </a:r>
            <a:endParaRPr lang="en-US" sz="1100" dirty="0"/>
          </a:p>
        </p:txBody>
      </p:sp>
      <p:sp>
        <p:nvSpPr>
          <p:cNvPr id="26" name="Shape 23"/>
          <p:cNvSpPr/>
          <p:nvPr/>
        </p:nvSpPr>
        <p:spPr>
          <a:xfrm>
            <a:off x="365760" y="3328416"/>
            <a:ext cx="4114800" cy="566928"/>
          </a:xfrm>
          <a:prstGeom prst="roundRect">
            <a:avLst>
              <a:gd name="adj" fmla="val 12903"/>
            </a:avLst>
          </a:prstGeom>
          <a:solidFill>
            <a:srgbClr val="F7FAFB"/>
          </a:solidFill>
          <a:ln w="12700">
            <a:solidFill>
              <a:srgbClr val="EEC0CB"/>
            </a:solidFill>
            <a:prstDash val="solid"/>
          </a:ln>
        </p:spPr>
        <p:txBody>
          <a:bodyPr/>
          <a:lstStyle/>
          <a:p>
            <a:endParaRPr lang="es-ES"/>
          </a:p>
        </p:txBody>
      </p:sp>
      <p:sp>
        <p:nvSpPr>
          <p:cNvPr id="27" name="Shape 24"/>
          <p:cNvSpPr/>
          <p:nvPr/>
        </p:nvSpPr>
        <p:spPr>
          <a:xfrm>
            <a:off x="438912" y="3419856"/>
            <a:ext cx="384048" cy="384048"/>
          </a:xfrm>
          <a:prstGeom prst="ellipse">
            <a:avLst/>
          </a:prstGeom>
          <a:solidFill>
            <a:srgbClr val="B85C6E"/>
          </a:solidFill>
          <a:ln w="12700">
            <a:solidFill>
              <a:srgbClr val="B85C6E"/>
            </a:solidFill>
            <a:prstDash val="solid"/>
          </a:ln>
        </p:spPr>
        <p:txBody>
          <a:bodyPr/>
          <a:lstStyle/>
          <a:p>
            <a:endParaRPr lang="es-ES"/>
          </a:p>
        </p:txBody>
      </p:sp>
      <p:sp>
        <p:nvSpPr>
          <p:cNvPr id="28" name="Text 25"/>
          <p:cNvSpPr/>
          <p:nvPr/>
        </p:nvSpPr>
        <p:spPr>
          <a:xfrm>
            <a:off x="438912" y="3419856"/>
            <a:ext cx="384048" cy="384048"/>
          </a:xfrm>
          <a:prstGeom prst="rect">
            <a:avLst/>
          </a:prstGeom>
          <a:noFill/>
          <a:ln/>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Why?</a:t>
            </a:r>
            <a:endParaRPr lang="en-US" sz="1100" dirty="0"/>
          </a:p>
        </p:txBody>
      </p:sp>
      <p:sp>
        <p:nvSpPr>
          <p:cNvPr id="29" name="Text 26"/>
          <p:cNvSpPr/>
          <p:nvPr/>
        </p:nvSpPr>
        <p:spPr>
          <a:xfrm>
            <a:off x="914400" y="3438144"/>
            <a:ext cx="3429000" cy="347472"/>
          </a:xfrm>
          <a:prstGeom prst="rect">
            <a:avLst/>
          </a:prstGeom>
          <a:noFill/>
          <a:ln/>
        </p:spPr>
        <p:txBody>
          <a:bodyPr wrap="square" rtlCol="0" anchor="ctr"/>
          <a:lstStyle/>
          <a:p>
            <a:pPr marL="0" indent="0">
              <a:buNone/>
            </a:pPr>
            <a:r>
              <a:rPr lang="en-US" sz="1100" i="1" dirty="0">
                <a:solidFill>
                  <a:srgbClr val="556677"/>
                </a:solidFill>
                <a:latin typeface="Calibri" pitchFamily="34" charset="0"/>
                <a:ea typeface="Calibri" pitchFamily="34" charset="-122"/>
                <a:cs typeface="Calibri" pitchFamily="34" charset="-120"/>
              </a:rPr>
              <a:t>Why was he laid off? What caused the recession in that sector?</a:t>
            </a:r>
            <a:endParaRPr lang="en-US" sz="1100" dirty="0"/>
          </a:p>
        </p:txBody>
      </p:sp>
      <p:sp>
        <p:nvSpPr>
          <p:cNvPr id="30" name="Shape 27"/>
          <p:cNvSpPr/>
          <p:nvPr/>
        </p:nvSpPr>
        <p:spPr>
          <a:xfrm>
            <a:off x="4754880" y="3328416"/>
            <a:ext cx="4114800" cy="566928"/>
          </a:xfrm>
          <a:prstGeom prst="roundRect">
            <a:avLst>
              <a:gd name="adj" fmla="val 12903"/>
            </a:avLst>
          </a:prstGeom>
          <a:solidFill>
            <a:srgbClr val="F7FAFB"/>
          </a:solidFill>
          <a:ln w="12700">
            <a:solidFill>
              <a:srgbClr val="EEC0CB"/>
            </a:solidFill>
            <a:prstDash val="solid"/>
          </a:ln>
        </p:spPr>
        <p:txBody>
          <a:bodyPr/>
          <a:lstStyle/>
          <a:p>
            <a:endParaRPr lang="es-ES"/>
          </a:p>
        </p:txBody>
      </p:sp>
      <p:sp>
        <p:nvSpPr>
          <p:cNvPr id="31" name="Shape 28"/>
          <p:cNvSpPr/>
          <p:nvPr/>
        </p:nvSpPr>
        <p:spPr>
          <a:xfrm>
            <a:off x="4828032" y="3419856"/>
            <a:ext cx="384048" cy="384048"/>
          </a:xfrm>
          <a:prstGeom prst="ellipse">
            <a:avLst/>
          </a:prstGeom>
          <a:solidFill>
            <a:srgbClr val="B85C6E"/>
          </a:solidFill>
          <a:ln w="12700">
            <a:solidFill>
              <a:srgbClr val="B85C6E"/>
            </a:solidFill>
            <a:prstDash val="solid"/>
          </a:ln>
        </p:spPr>
        <p:txBody>
          <a:bodyPr/>
          <a:lstStyle/>
          <a:p>
            <a:endParaRPr lang="es-ES"/>
          </a:p>
        </p:txBody>
      </p:sp>
      <p:sp>
        <p:nvSpPr>
          <p:cNvPr id="32" name="Text 29"/>
          <p:cNvSpPr/>
          <p:nvPr/>
        </p:nvSpPr>
        <p:spPr>
          <a:xfrm>
            <a:off x="4828032" y="3419856"/>
            <a:ext cx="384048" cy="384048"/>
          </a:xfrm>
          <a:prstGeom prst="rect">
            <a:avLst/>
          </a:prstGeom>
          <a:noFill/>
          <a:ln/>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How?</a:t>
            </a:r>
            <a:endParaRPr lang="en-US" sz="1100" dirty="0"/>
          </a:p>
        </p:txBody>
      </p:sp>
      <p:sp>
        <p:nvSpPr>
          <p:cNvPr id="33" name="Text 30"/>
          <p:cNvSpPr/>
          <p:nvPr/>
        </p:nvSpPr>
        <p:spPr>
          <a:xfrm>
            <a:off x="5303520" y="3438144"/>
            <a:ext cx="3429000" cy="347472"/>
          </a:xfrm>
          <a:prstGeom prst="rect">
            <a:avLst/>
          </a:prstGeom>
          <a:noFill/>
          <a:ln/>
        </p:spPr>
        <p:txBody>
          <a:bodyPr wrap="square" rtlCol="0" anchor="ctr"/>
          <a:lstStyle/>
          <a:p>
            <a:pPr marL="0" indent="0">
              <a:buNone/>
            </a:pPr>
            <a:r>
              <a:rPr lang="en-US" sz="1100" i="1" dirty="0">
                <a:solidFill>
                  <a:srgbClr val="556677"/>
                </a:solidFill>
                <a:latin typeface="Calibri" pitchFamily="34" charset="0"/>
                <a:ea typeface="Calibri" pitchFamily="34" charset="-122"/>
                <a:cs typeface="Calibri" pitchFamily="34" charset="-120"/>
              </a:rPr>
              <a:t>How is he coping? How has this affected his daily life?</a:t>
            </a:r>
            <a:endParaRPr lang="en-US" sz="1100" dirty="0"/>
          </a:p>
        </p:txBody>
      </p:sp>
      <p:sp>
        <p:nvSpPr>
          <p:cNvPr id="34" name="Text 31"/>
          <p:cNvSpPr/>
          <p:nvPr/>
        </p:nvSpPr>
        <p:spPr>
          <a:xfrm>
            <a:off x="457200" y="4023360"/>
            <a:ext cx="8229600" cy="274320"/>
          </a:xfrm>
          <a:prstGeom prst="rect">
            <a:avLst/>
          </a:prstGeom>
          <a:noFill/>
          <a:ln/>
        </p:spPr>
        <p:txBody>
          <a:bodyPr wrap="square" lIns="0" tIns="0" rIns="0" bIns="0" rtlCol="0" anchor="ctr"/>
          <a:lstStyle/>
          <a:p>
            <a:pPr marL="0" indent="0">
              <a:buNone/>
            </a:pPr>
            <a:r>
              <a:rPr lang="en-US" sz="1100" i="1" dirty="0">
                <a:solidFill>
                  <a:srgbClr val="4A6572"/>
                </a:solidFill>
                <a:latin typeface="Calibri" pitchFamily="34" charset="0"/>
                <a:ea typeface="Calibri" pitchFamily="34" charset="-122"/>
                <a:cs typeface="Calibri" pitchFamily="34" charset="-120"/>
              </a:rPr>
              <a:t>Write your answers on paper and share with a classmate.</a:t>
            </a:r>
            <a:endParaRPr lang="en-US" sz="1100" dirty="0"/>
          </a:p>
        </p:txBody>
      </p:sp>
      <p:sp>
        <p:nvSpPr>
          <p:cNvPr id="35" name="Text 32"/>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36" name="Text 33"/>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37" name="Text 34"/>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11</a:t>
            </a:r>
            <a:endParaRPr lang="en-US" sz="900" dirty="0"/>
          </a:p>
        </p:txBody>
      </p:sp>
      <p:pic>
        <p:nvPicPr>
          <p:cNvPr id="41" name="Audio 40">
            <a:hlinkClick r:id="" action="ppaction://media"/>
            <a:extLst>
              <a:ext uri="{FF2B5EF4-FFF2-40B4-BE49-F238E27FC236}">
                <a16:creationId xmlns:a16="http://schemas.microsoft.com/office/drawing/2014/main" id="{AD186358-474D-5DC6-1C56-FFB314ACD6D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6506"/>
    </mc:Choice>
    <mc:Fallback>
      <p:transition spd="slow" advTm="26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Text 0"/>
          <p:cNvSpPr/>
          <p:nvPr/>
        </p:nvSpPr>
        <p:spPr>
          <a:xfrm>
            <a:off x="457200" y="228600"/>
            <a:ext cx="5486400" cy="548640"/>
          </a:xfrm>
          <a:prstGeom prst="rect">
            <a:avLst/>
          </a:prstGeom>
          <a:noFill/>
          <a:ln/>
        </p:spPr>
        <p:txBody>
          <a:bodyPr wrap="square" lIns="0" tIns="0" rIns="0" bIns="0" rtlCol="0" anchor="ctr"/>
          <a:lstStyle/>
          <a:p>
            <a:pPr marL="0" indent="0">
              <a:buNone/>
            </a:pPr>
            <a:r>
              <a:rPr lang="en-US" sz="2800" b="1" dirty="0">
                <a:solidFill>
                  <a:srgbClr val="0B5A72"/>
                </a:solidFill>
                <a:latin typeface="Cambria" pitchFamily="34" charset="0"/>
                <a:ea typeface="Cambria" pitchFamily="34" charset="-122"/>
                <a:cs typeface="Cambria" pitchFamily="34" charset="-120"/>
              </a:rPr>
              <a:t>Clustering</a:t>
            </a:r>
            <a:endParaRPr lang="en-US" sz="2800" dirty="0"/>
          </a:p>
        </p:txBody>
      </p:sp>
      <p:sp>
        <p:nvSpPr>
          <p:cNvPr id="4" name="Text 1"/>
          <p:cNvSpPr/>
          <p:nvPr/>
        </p:nvSpPr>
        <p:spPr>
          <a:xfrm>
            <a:off x="457200" y="749808"/>
            <a:ext cx="4572000" cy="274320"/>
          </a:xfrm>
          <a:prstGeom prst="rect">
            <a:avLst/>
          </a:prstGeom>
          <a:noFill/>
          <a:ln/>
        </p:spPr>
        <p:txBody>
          <a:bodyPr wrap="square" lIns="0" tIns="0" rIns="0" bIns="0" rtlCol="0" anchor="ctr"/>
          <a:lstStyle/>
          <a:p>
            <a:pPr marL="0" indent="0">
              <a:buNone/>
            </a:pPr>
            <a:r>
              <a:rPr lang="en-US" sz="1200" i="1" dirty="0">
                <a:solidFill>
                  <a:srgbClr val="4A6572"/>
                </a:solidFill>
                <a:latin typeface="Calibri" pitchFamily="34" charset="0"/>
                <a:ea typeface="Calibri" pitchFamily="34" charset="-122"/>
                <a:cs typeface="Calibri" pitchFamily="34" charset="-120"/>
              </a:rPr>
              <a:t>Prewriting Technique 4</a:t>
            </a:r>
            <a:endParaRPr lang="en-US" sz="1200" dirty="0"/>
          </a:p>
        </p:txBody>
      </p:sp>
      <p:sp>
        <p:nvSpPr>
          <p:cNvPr id="5" name="Shape 2"/>
          <p:cNvSpPr/>
          <p:nvPr/>
        </p:nvSpPr>
        <p:spPr>
          <a:xfrm>
            <a:off x="365760" y="1097280"/>
            <a:ext cx="4297680" cy="3291840"/>
          </a:xfrm>
          <a:prstGeom prst="roundRect">
            <a:avLst>
              <a:gd name="adj" fmla="val 3333"/>
            </a:avLst>
          </a:prstGeom>
          <a:solidFill>
            <a:srgbClr val="F3F0FA"/>
          </a:solidFill>
          <a:ln w="12700">
            <a:solidFill>
              <a:srgbClr val="C9C0E8"/>
            </a:solidFill>
            <a:prstDash val="solid"/>
          </a:ln>
        </p:spPr>
        <p:txBody>
          <a:bodyPr/>
          <a:lstStyle/>
          <a:p>
            <a:endParaRPr lang="es-ES"/>
          </a:p>
        </p:txBody>
      </p:sp>
      <p:sp>
        <p:nvSpPr>
          <p:cNvPr id="6" name="Text 3"/>
          <p:cNvSpPr/>
          <p:nvPr/>
        </p:nvSpPr>
        <p:spPr>
          <a:xfrm>
            <a:off x="502920" y="1188720"/>
            <a:ext cx="3931920" cy="347472"/>
          </a:xfrm>
          <a:prstGeom prst="rect">
            <a:avLst/>
          </a:prstGeom>
          <a:noFill/>
          <a:ln/>
        </p:spPr>
        <p:txBody>
          <a:bodyPr wrap="square" lIns="0" tIns="0" rIns="0" bIns="0" rtlCol="0" anchor="ctr"/>
          <a:lstStyle/>
          <a:p>
            <a:pPr marL="0" indent="0">
              <a:buNone/>
            </a:pPr>
            <a:r>
              <a:rPr lang="en-US" sz="1400" b="1" dirty="0">
                <a:solidFill>
                  <a:srgbClr val="7B6EAB"/>
                </a:solidFill>
                <a:latin typeface="Cambria" pitchFamily="34" charset="0"/>
                <a:ea typeface="Cambria" pitchFamily="34" charset="-122"/>
                <a:cs typeface="Cambria" pitchFamily="34" charset="-120"/>
              </a:rPr>
              <a:t>How to Cluster</a:t>
            </a:r>
            <a:endParaRPr lang="en-US" sz="1400" dirty="0"/>
          </a:p>
        </p:txBody>
      </p:sp>
      <p:sp>
        <p:nvSpPr>
          <p:cNvPr id="7" name="Shape 4"/>
          <p:cNvSpPr/>
          <p:nvPr/>
        </p:nvSpPr>
        <p:spPr>
          <a:xfrm>
            <a:off x="502920" y="1664208"/>
            <a:ext cx="274320" cy="274320"/>
          </a:xfrm>
          <a:prstGeom prst="ellipse">
            <a:avLst/>
          </a:prstGeom>
          <a:solidFill>
            <a:srgbClr val="7B6EAB"/>
          </a:solidFill>
          <a:ln w="12700">
            <a:solidFill>
              <a:srgbClr val="7B6EAB"/>
            </a:solidFill>
            <a:prstDash val="solid"/>
          </a:ln>
        </p:spPr>
        <p:txBody>
          <a:bodyPr/>
          <a:lstStyle/>
          <a:p>
            <a:endParaRPr lang="es-ES"/>
          </a:p>
        </p:txBody>
      </p:sp>
      <p:sp>
        <p:nvSpPr>
          <p:cNvPr id="8" name="Text 5"/>
          <p:cNvSpPr/>
          <p:nvPr/>
        </p:nvSpPr>
        <p:spPr>
          <a:xfrm>
            <a:off x="502920" y="1664208"/>
            <a:ext cx="274320" cy="274320"/>
          </a:xfrm>
          <a:prstGeom prst="rect">
            <a:avLst/>
          </a:prstGeom>
          <a:noFill/>
          <a:ln/>
        </p:spPr>
        <p:txBody>
          <a:bodyPr wrap="square" lIns="0" tIns="0" rIns="0" bIns="0" rtlCol="0" anchor="ctr"/>
          <a:lstStyle/>
          <a:p>
            <a:pPr marL="0" indent="0" algn="ctr">
              <a:buNone/>
            </a:pPr>
            <a:r>
              <a:rPr lang="en-US" sz="1000" b="1" dirty="0">
                <a:solidFill>
                  <a:srgbClr val="FFFFFF"/>
                </a:solidFill>
                <a:latin typeface="Calibri" pitchFamily="34" charset="0"/>
                <a:ea typeface="Calibri" pitchFamily="34" charset="-122"/>
                <a:cs typeface="Calibri" pitchFamily="34" charset="-120"/>
              </a:rPr>
              <a:t>1</a:t>
            </a:r>
            <a:endParaRPr lang="en-US" sz="1000" dirty="0"/>
          </a:p>
        </p:txBody>
      </p:sp>
      <p:sp>
        <p:nvSpPr>
          <p:cNvPr id="9" name="Text 6"/>
          <p:cNvSpPr/>
          <p:nvPr/>
        </p:nvSpPr>
        <p:spPr>
          <a:xfrm>
            <a:off x="868680" y="1645920"/>
            <a:ext cx="3657600" cy="566928"/>
          </a:xfrm>
          <a:prstGeom prst="rect">
            <a:avLst/>
          </a:prstGeom>
          <a:noFill/>
          <a:ln/>
        </p:spPr>
        <p:txBody>
          <a:bodyPr wrap="square" rtlCol="0" anchor="t"/>
          <a:lstStyle/>
          <a:p>
            <a:pPr marL="0" indent="0">
              <a:buNone/>
            </a:pPr>
            <a:r>
              <a:rPr lang="en-US" sz="1200" dirty="0">
                <a:solidFill>
                  <a:srgbClr val="334455"/>
                </a:solidFill>
                <a:latin typeface="Calibri" pitchFamily="34" charset="0"/>
                <a:ea typeface="Calibri" pitchFamily="34" charset="-122"/>
                <a:cs typeface="Calibri" pitchFamily="34" charset="-120"/>
              </a:rPr>
              <a:t>Write your topic in a circle at the centre of a page.</a:t>
            </a:r>
            <a:endParaRPr lang="en-US" sz="1200" dirty="0"/>
          </a:p>
        </p:txBody>
      </p:sp>
      <p:sp>
        <p:nvSpPr>
          <p:cNvPr id="10" name="Shape 7"/>
          <p:cNvSpPr/>
          <p:nvPr/>
        </p:nvSpPr>
        <p:spPr>
          <a:xfrm>
            <a:off x="502920" y="2350008"/>
            <a:ext cx="274320" cy="274320"/>
          </a:xfrm>
          <a:prstGeom prst="ellipse">
            <a:avLst/>
          </a:prstGeom>
          <a:solidFill>
            <a:srgbClr val="7B6EAB"/>
          </a:solidFill>
          <a:ln w="12700">
            <a:solidFill>
              <a:srgbClr val="7B6EAB"/>
            </a:solidFill>
            <a:prstDash val="solid"/>
          </a:ln>
        </p:spPr>
        <p:txBody>
          <a:bodyPr/>
          <a:lstStyle/>
          <a:p>
            <a:endParaRPr lang="es-ES"/>
          </a:p>
        </p:txBody>
      </p:sp>
      <p:sp>
        <p:nvSpPr>
          <p:cNvPr id="11" name="Text 8"/>
          <p:cNvSpPr/>
          <p:nvPr/>
        </p:nvSpPr>
        <p:spPr>
          <a:xfrm>
            <a:off x="502920" y="2350008"/>
            <a:ext cx="274320" cy="274320"/>
          </a:xfrm>
          <a:prstGeom prst="rect">
            <a:avLst/>
          </a:prstGeom>
          <a:noFill/>
          <a:ln/>
        </p:spPr>
        <p:txBody>
          <a:bodyPr wrap="square" lIns="0" tIns="0" rIns="0" bIns="0" rtlCol="0" anchor="ctr"/>
          <a:lstStyle/>
          <a:p>
            <a:pPr marL="0" indent="0" algn="ctr">
              <a:buNone/>
            </a:pPr>
            <a:r>
              <a:rPr lang="en-US" sz="1000" b="1" dirty="0">
                <a:solidFill>
                  <a:srgbClr val="FFFFFF"/>
                </a:solidFill>
                <a:latin typeface="Calibri" pitchFamily="34" charset="0"/>
                <a:ea typeface="Calibri" pitchFamily="34" charset="-122"/>
                <a:cs typeface="Calibri" pitchFamily="34" charset="-120"/>
              </a:rPr>
              <a:t>2</a:t>
            </a:r>
            <a:endParaRPr lang="en-US" sz="1000" dirty="0"/>
          </a:p>
        </p:txBody>
      </p:sp>
      <p:sp>
        <p:nvSpPr>
          <p:cNvPr id="12" name="Text 9"/>
          <p:cNvSpPr/>
          <p:nvPr/>
        </p:nvSpPr>
        <p:spPr>
          <a:xfrm>
            <a:off x="868680" y="2331720"/>
            <a:ext cx="3657600" cy="566928"/>
          </a:xfrm>
          <a:prstGeom prst="rect">
            <a:avLst/>
          </a:prstGeom>
          <a:noFill/>
          <a:ln/>
        </p:spPr>
        <p:txBody>
          <a:bodyPr wrap="square" rtlCol="0" anchor="t"/>
          <a:lstStyle/>
          <a:p>
            <a:pPr marL="0" indent="0">
              <a:buNone/>
            </a:pPr>
            <a:r>
              <a:rPr lang="en-US" sz="1200" dirty="0">
                <a:solidFill>
                  <a:srgbClr val="334455"/>
                </a:solidFill>
                <a:latin typeface="Calibri" pitchFamily="34" charset="0"/>
                <a:ea typeface="Calibri" pitchFamily="34" charset="-122"/>
                <a:cs typeface="Calibri" pitchFamily="34" charset="-120"/>
              </a:rPr>
              <a:t>Draw a line out and write an associated idea; circle it.</a:t>
            </a:r>
            <a:endParaRPr lang="en-US" sz="1200" dirty="0"/>
          </a:p>
        </p:txBody>
      </p:sp>
      <p:sp>
        <p:nvSpPr>
          <p:cNvPr id="13" name="Shape 10"/>
          <p:cNvSpPr/>
          <p:nvPr/>
        </p:nvSpPr>
        <p:spPr>
          <a:xfrm>
            <a:off x="502920" y="3035808"/>
            <a:ext cx="274320" cy="274320"/>
          </a:xfrm>
          <a:prstGeom prst="ellipse">
            <a:avLst/>
          </a:prstGeom>
          <a:solidFill>
            <a:srgbClr val="7B6EAB"/>
          </a:solidFill>
          <a:ln w="12700">
            <a:solidFill>
              <a:srgbClr val="7B6EAB"/>
            </a:solidFill>
            <a:prstDash val="solid"/>
          </a:ln>
        </p:spPr>
        <p:txBody>
          <a:bodyPr/>
          <a:lstStyle/>
          <a:p>
            <a:endParaRPr lang="es-ES"/>
          </a:p>
        </p:txBody>
      </p:sp>
      <p:sp>
        <p:nvSpPr>
          <p:cNvPr id="14" name="Text 11"/>
          <p:cNvSpPr/>
          <p:nvPr/>
        </p:nvSpPr>
        <p:spPr>
          <a:xfrm>
            <a:off x="502920" y="3035808"/>
            <a:ext cx="274320" cy="274320"/>
          </a:xfrm>
          <a:prstGeom prst="rect">
            <a:avLst/>
          </a:prstGeom>
          <a:noFill/>
          <a:ln/>
        </p:spPr>
        <p:txBody>
          <a:bodyPr wrap="square" lIns="0" tIns="0" rIns="0" bIns="0" rtlCol="0" anchor="ctr"/>
          <a:lstStyle/>
          <a:p>
            <a:pPr marL="0" indent="0" algn="ctr">
              <a:buNone/>
            </a:pPr>
            <a:r>
              <a:rPr lang="en-US" sz="1000" b="1" dirty="0">
                <a:solidFill>
                  <a:srgbClr val="FFFFFF"/>
                </a:solidFill>
                <a:latin typeface="Calibri" pitchFamily="34" charset="0"/>
                <a:ea typeface="Calibri" pitchFamily="34" charset="-122"/>
                <a:cs typeface="Calibri" pitchFamily="34" charset="-120"/>
              </a:rPr>
              <a:t>3</a:t>
            </a:r>
            <a:endParaRPr lang="en-US" sz="1000" dirty="0"/>
          </a:p>
        </p:txBody>
      </p:sp>
      <p:sp>
        <p:nvSpPr>
          <p:cNvPr id="15" name="Text 12"/>
          <p:cNvSpPr/>
          <p:nvPr/>
        </p:nvSpPr>
        <p:spPr>
          <a:xfrm>
            <a:off x="868680" y="3017520"/>
            <a:ext cx="3657600" cy="566928"/>
          </a:xfrm>
          <a:prstGeom prst="rect">
            <a:avLst/>
          </a:prstGeom>
          <a:noFill/>
          <a:ln/>
        </p:spPr>
        <p:txBody>
          <a:bodyPr wrap="square" rtlCol="0" anchor="t"/>
          <a:lstStyle/>
          <a:p>
            <a:pPr marL="0" indent="0">
              <a:buNone/>
            </a:pPr>
            <a:r>
              <a:rPr lang="en-US" sz="1200" dirty="0">
                <a:solidFill>
                  <a:srgbClr val="334455"/>
                </a:solidFill>
                <a:latin typeface="Calibri" pitchFamily="34" charset="0"/>
                <a:ea typeface="Calibri" pitchFamily="34" charset="-122"/>
                <a:cs typeface="Calibri" pitchFamily="34" charset="-120"/>
              </a:rPr>
              <a:t>Continue mapping outward with new associations.</a:t>
            </a:r>
            <a:endParaRPr lang="en-US" sz="1200" dirty="0"/>
          </a:p>
        </p:txBody>
      </p:sp>
      <p:sp>
        <p:nvSpPr>
          <p:cNvPr id="16" name="Shape 13"/>
          <p:cNvSpPr/>
          <p:nvPr/>
        </p:nvSpPr>
        <p:spPr>
          <a:xfrm>
            <a:off x="502920" y="3721608"/>
            <a:ext cx="274320" cy="274320"/>
          </a:xfrm>
          <a:prstGeom prst="ellipse">
            <a:avLst/>
          </a:prstGeom>
          <a:solidFill>
            <a:srgbClr val="7B6EAB"/>
          </a:solidFill>
          <a:ln w="12700">
            <a:solidFill>
              <a:srgbClr val="7B6EAB"/>
            </a:solidFill>
            <a:prstDash val="solid"/>
          </a:ln>
        </p:spPr>
        <p:txBody>
          <a:bodyPr/>
          <a:lstStyle/>
          <a:p>
            <a:endParaRPr lang="es-ES"/>
          </a:p>
        </p:txBody>
      </p:sp>
      <p:sp>
        <p:nvSpPr>
          <p:cNvPr id="17" name="Text 14"/>
          <p:cNvSpPr/>
          <p:nvPr/>
        </p:nvSpPr>
        <p:spPr>
          <a:xfrm>
            <a:off x="502920" y="3721608"/>
            <a:ext cx="274320" cy="274320"/>
          </a:xfrm>
          <a:prstGeom prst="rect">
            <a:avLst/>
          </a:prstGeom>
          <a:noFill/>
          <a:ln/>
        </p:spPr>
        <p:txBody>
          <a:bodyPr wrap="square" lIns="0" tIns="0" rIns="0" bIns="0" rtlCol="0" anchor="ctr"/>
          <a:lstStyle/>
          <a:p>
            <a:pPr marL="0" indent="0" algn="ctr">
              <a:buNone/>
            </a:pPr>
            <a:r>
              <a:rPr lang="en-US" sz="1000" b="1" dirty="0">
                <a:solidFill>
                  <a:srgbClr val="FFFFFF"/>
                </a:solidFill>
                <a:latin typeface="Calibri" pitchFamily="34" charset="0"/>
                <a:ea typeface="Calibri" pitchFamily="34" charset="-122"/>
                <a:cs typeface="Calibri" pitchFamily="34" charset="-120"/>
              </a:rPr>
              <a:t>4</a:t>
            </a:r>
            <a:endParaRPr lang="en-US" sz="1000" dirty="0"/>
          </a:p>
        </p:txBody>
      </p:sp>
      <p:sp>
        <p:nvSpPr>
          <p:cNvPr id="18" name="Text 15"/>
          <p:cNvSpPr/>
          <p:nvPr/>
        </p:nvSpPr>
        <p:spPr>
          <a:xfrm>
            <a:off x="868680" y="3703320"/>
            <a:ext cx="3657600" cy="566928"/>
          </a:xfrm>
          <a:prstGeom prst="rect">
            <a:avLst/>
          </a:prstGeom>
          <a:noFill/>
          <a:ln/>
        </p:spPr>
        <p:txBody>
          <a:bodyPr wrap="square" rtlCol="0" anchor="t"/>
          <a:lstStyle/>
          <a:p>
            <a:pPr marL="0" indent="0">
              <a:buNone/>
            </a:pPr>
            <a:r>
              <a:rPr lang="en-US" sz="1200" dirty="0">
                <a:solidFill>
                  <a:srgbClr val="334455"/>
                </a:solidFill>
                <a:latin typeface="Calibri" pitchFamily="34" charset="0"/>
                <a:ea typeface="Calibri" pitchFamily="34" charset="-122"/>
                <a:cs typeface="Calibri" pitchFamily="34" charset="-120"/>
              </a:rPr>
              <a:t>Study the map to find new connections and relationships between ideas.</a:t>
            </a:r>
            <a:endParaRPr lang="en-US" sz="1200" dirty="0"/>
          </a:p>
        </p:txBody>
      </p:sp>
      <p:sp>
        <p:nvSpPr>
          <p:cNvPr id="19" name="Shape 16"/>
          <p:cNvSpPr/>
          <p:nvPr/>
        </p:nvSpPr>
        <p:spPr>
          <a:xfrm>
            <a:off x="6583680" y="2578608"/>
            <a:ext cx="1097280" cy="512064"/>
          </a:xfrm>
          <a:prstGeom prst="ellipse">
            <a:avLst/>
          </a:prstGeom>
          <a:solidFill>
            <a:srgbClr val="7B6EAB"/>
          </a:solidFill>
          <a:ln w="12700">
            <a:solidFill>
              <a:srgbClr val="7B6EAB"/>
            </a:solidFill>
            <a:prstDash val="solid"/>
          </a:ln>
        </p:spPr>
        <p:txBody>
          <a:bodyPr/>
          <a:lstStyle/>
          <a:p>
            <a:endParaRPr lang="es-ES"/>
          </a:p>
        </p:txBody>
      </p:sp>
      <p:sp>
        <p:nvSpPr>
          <p:cNvPr id="20" name="Text 17"/>
          <p:cNvSpPr/>
          <p:nvPr/>
        </p:nvSpPr>
        <p:spPr>
          <a:xfrm>
            <a:off x="6583680" y="2578608"/>
            <a:ext cx="1097280" cy="512064"/>
          </a:xfrm>
          <a:prstGeom prst="rect">
            <a:avLst/>
          </a:prstGeom>
          <a:noFill/>
          <a:ln/>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JOBS</a:t>
            </a:r>
            <a:endParaRPr lang="en-US" sz="1100" dirty="0"/>
          </a:p>
        </p:txBody>
      </p:sp>
      <p:sp>
        <p:nvSpPr>
          <p:cNvPr id="21" name="Shape 18"/>
          <p:cNvSpPr/>
          <p:nvPr/>
        </p:nvSpPr>
        <p:spPr>
          <a:xfrm>
            <a:off x="6473952" y="2464308"/>
            <a:ext cx="731520" cy="411480"/>
          </a:xfrm>
          <a:prstGeom prst="line">
            <a:avLst/>
          </a:prstGeom>
          <a:noFill/>
          <a:ln w="12700">
            <a:solidFill>
              <a:srgbClr val="BBBBBB"/>
            </a:solidFill>
            <a:prstDash val="solid"/>
          </a:ln>
        </p:spPr>
        <p:txBody>
          <a:bodyPr/>
          <a:lstStyle/>
          <a:p>
            <a:endParaRPr lang="es-ES"/>
          </a:p>
        </p:txBody>
      </p:sp>
      <p:sp>
        <p:nvSpPr>
          <p:cNvPr id="22" name="Shape 19"/>
          <p:cNvSpPr/>
          <p:nvPr/>
        </p:nvSpPr>
        <p:spPr>
          <a:xfrm>
            <a:off x="5074920" y="1810512"/>
            <a:ext cx="1188720" cy="402336"/>
          </a:xfrm>
          <a:prstGeom prst="roundRect">
            <a:avLst>
              <a:gd name="adj" fmla="val 50000"/>
            </a:avLst>
          </a:prstGeom>
          <a:solidFill>
            <a:srgbClr val="2B8CA8">
              <a:alpha val="75000"/>
            </a:srgbClr>
          </a:solidFill>
          <a:ln w="12700">
            <a:solidFill>
              <a:srgbClr val="2B8CA8"/>
            </a:solidFill>
            <a:prstDash val="solid"/>
          </a:ln>
        </p:spPr>
        <p:txBody>
          <a:bodyPr/>
          <a:lstStyle/>
          <a:p>
            <a:endParaRPr lang="es-ES"/>
          </a:p>
        </p:txBody>
      </p:sp>
      <p:sp>
        <p:nvSpPr>
          <p:cNvPr id="23" name="Text 20"/>
          <p:cNvSpPr/>
          <p:nvPr/>
        </p:nvSpPr>
        <p:spPr>
          <a:xfrm>
            <a:off x="5074920" y="1810512"/>
            <a:ext cx="1188720" cy="402336"/>
          </a:xfrm>
          <a:prstGeom prst="rect">
            <a:avLst/>
          </a:prstGeom>
          <a:noFill/>
          <a:ln/>
        </p:spPr>
        <p:txBody>
          <a:bodyPr wrap="square" lIns="0" tIns="0" rIns="0" bIns="0" rtlCol="0" anchor="ctr"/>
          <a:lstStyle/>
          <a:p>
            <a:pPr marL="0" indent="0" algn="ctr">
              <a:buNone/>
            </a:pPr>
            <a:r>
              <a:rPr lang="en-US" sz="1000" b="1" dirty="0">
                <a:solidFill>
                  <a:srgbClr val="FFFFFF"/>
                </a:solidFill>
                <a:latin typeface="Calibri" pitchFamily="34" charset="0"/>
                <a:ea typeface="Calibri" pitchFamily="34" charset="-122"/>
                <a:cs typeface="Calibri" pitchFamily="34" charset="-120"/>
              </a:rPr>
              <a:t>Salary</a:t>
            </a:r>
            <a:endParaRPr lang="en-US" sz="1000" dirty="0"/>
          </a:p>
        </p:txBody>
      </p:sp>
      <p:sp>
        <p:nvSpPr>
          <p:cNvPr id="24" name="Shape 21"/>
          <p:cNvSpPr/>
          <p:nvPr/>
        </p:nvSpPr>
        <p:spPr>
          <a:xfrm>
            <a:off x="7132320" y="2340864"/>
            <a:ext cx="91440" cy="548640"/>
          </a:xfrm>
          <a:prstGeom prst="line">
            <a:avLst/>
          </a:prstGeom>
          <a:noFill/>
          <a:ln w="12700">
            <a:solidFill>
              <a:srgbClr val="BBBBBB"/>
            </a:solidFill>
            <a:prstDash val="solid"/>
          </a:ln>
        </p:spPr>
        <p:txBody>
          <a:bodyPr/>
          <a:lstStyle/>
          <a:p>
            <a:endParaRPr lang="es-ES"/>
          </a:p>
        </p:txBody>
      </p:sp>
      <p:sp>
        <p:nvSpPr>
          <p:cNvPr id="25" name="Shape 22"/>
          <p:cNvSpPr/>
          <p:nvPr/>
        </p:nvSpPr>
        <p:spPr>
          <a:xfrm>
            <a:off x="6720840" y="1536192"/>
            <a:ext cx="1188720" cy="402336"/>
          </a:xfrm>
          <a:prstGeom prst="roundRect">
            <a:avLst>
              <a:gd name="adj" fmla="val 50000"/>
            </a:avLst>
          </a:prstGeom>
          <a:solidFill>
            <a:srgbClr val="3A9E78">
              <a:alpha val="75000"/>
            </a:srgbClr>
          </a:solidFill>
          <a:ln w="12700">
            <a:solidFill>
              <a:srgbClr val="3A9E78"/>
            </a:solidFill>
            <a:prstDash val="solid"/>
          </a:ln>
        </p:spPr>
        <p:txBody>
          <a:bodyPr/>
          <a:lstStyle/>
          <a:p>
            <a:endParaRPr lang="es-ES"/>
          </a:p>
        </p:txBody>
      </p:sp>
      <p:sp>
        <p:nvSpPr>
          <p:cNvPr id="26" name="Text 23"/>
          <p:cNvSpPr/>
          <p:nvPr/>
        </p:nvSpPr>
        <p:spPr>
          <a:xfrm>
            <a:off x="6720840" y="1536192"/>
            <a:ext cx="1188720" cy="402336"/>
          </a:xfrm>
          <a:prstGeom prst="rect">
            <a:avLst/>
          </a:prstGeom>
          <a:noFill/>
          <a:ln/>
        </p:spPr>
        <p:txBody>
          <a:bodyPr wrap="square" lIns="0" tIns="0" rIns="0" bIns="0" rtlCol="0" anchor="ctr"/>
          <a:lstStyle/>
          <a:p>
            <a:pPr marL="0" indent="0" algn="ctr">
              <a:buNone/>
            </a:pPr>
            <a:r>
              <a:rPr lang="en-US" sz="1000" b="1" dirty="0">
                <a:solidFill>
                  <a:srgbClr val="FFFFFF"/>
                </a:solidFill>
                <a:latin typeface="Calibri" pitchFamily="34" charset="0"/>
                <a:ea typeface="Calibri" pitchFamily="34" charset="-122"/>
                <a:cs typeface="Calibri" pitchFamily="34" charset="-120"/>
              </a:rPr>
              <a:t>Benefits</a:t>
            </a:r>
            <a:endParaRPr lang="en-US" sz="1000" dirty="0"/>
          </a:p>
        </p:txBody>
      </p:sp>
      <p:sp>
        <p:nvSpPr>
          <p:cNvPr id="27" name="Shape 24"/>
          <p:cNvSpPr/>
          <p:nvPr/>
        </p:nvSpPr>
        <p:spPr>
          <a:xfrm>
            <a:off x="7132320" y="2546604"/>
            <a:ext cx="777240" cy="320040"/>
          </a:xfrm>
          <a:prstGeom prst="line">
            <a:avLst/>
          </a:prstGeom>
          <a:noFill/>
          <a:ln w="12700">
            <a:solidFill>
              <a:srgbClr val="BBBBBB"/>
            </a:solidFill>
            <a:prstDash val="solid"/>
          </a:ln>
        </p:spPr>
        <p:txBody>
          <a:bodyPr/>
          <a:lstStyle/>
          <a:p>
            <a:endParaRPr lang="es-ES"/>
          </a:p>
        </p:txBody>
      </p:sp>
      <p:sp>
        <p:nvSpPr>
          <p:cNvPr id="28" name="Shape 25"/>
          <p:cNvSpPr/>
          <p:nvPr/>
        </p:nvSpPr>
        <p:spPr>
          <a:xfrm>
            <a:off x="8092440" y="1993392"/>
            <a:ext cx="1188720" cy="402336"/>
          </a:xfrm>
          <a:prstGeom prst="roundRect">
            <a:avLst>
              <a:gd name="adj" fmla="val 50000"/>
            </a:avLst>
          </a:prstGeom>
          <a:solidFill>
            <a:srgbClr val="C0793A">
              <a:alpha val="75000"/>
            </a:srgbClr>
          </a:solidFill>
          <a:ln w="12700">
            <a:solidFill>
              <a:srgbClr val="C0793A"/>
            </a:solidFill>
            <a:prstDash val="solid"/>
          </a:ln>
        </p:spPr>
        <p:txBody>
          <a:bodyPr/>
          <a:lstStyle/>
          <a:p>
            <a:endParaRPr lang="es-ES"/>
          </a:p>
        </p:txBody>
      </p:sp>
      <p:sp>
        <p:nvSpPr>
          <p:cNvPr id="29" name="Text 26"/>
          <p:cNvSpPr/>
          <p:nvPr/>
        </p:nvSpPr>
        <p:spPr>
          <a:xfrm>
            <a:off x="8092440" y="1993392"/>
            <a:ext cx="1188720" cy="402336"/>
          </a:xfrm>
          <a:prstGeom prst="rect">
            <a:avLst/>
          </a:prstGeom>
          <a:noFill/>
          <a:ln/>
        </p:spPr>
        <p:txBody>
          <a:bodyPr wrap="square" lIns="0" tIns="0" rIns="0" bIns="0" rtlCol="0" anchor="ctr"/>
          <a:lstStyle/>
          <a:p>
            <a:pPr marL="0" indent="0" algn="ctr">
              <a:buNone/>
            </a:pPr>
            <a:r>
              <a:rPr lang="en-US" sz="1000" b="1" dirty="0">
                <a:solidFill>
                  <a:srgbClr val="FFFFFF"/>
                </a:solidFill>
                <a:latin typeface="Calibri" pitchFamily="34" charset="0"/>
                <a:ea typeface="Calibri" pitchFamily="34" charset="-122"/>
                <a:cs typeface="Calibri" pitchFamily="34" charset="-120"/>
              </a:rPr>
              <a:t>Career Growth</a:t>
            </a:r>
            <a:endParaRPr lang="en-US" sz="1000" dirty="0"/>
          </a:p>
        </p:txBody>
      </p:sp>
      <p:sp>
        <p:nvSpPr>
          <p:cNvPr id="30" name="Shape 27"/>
          <p:cNvSpPr/>
          <p:nvPr/>
        </p:nvSpPr>
        <p:spPr>
          <a:xfrm>
            <a:off x="6391656" y="2834640"/>
            <a:ext cx="822960" cy="365760"/>
          </a:xfrm>
          <a:prstGeom prst="line">
            <a:avLst/>
          </a:prstGeom>
          <a:noFill/>
          <a:ln w="12700">
            <a:solidFill>
              <a:srgbClr val="BBBBBB"/>
            </a:solidFill>
            <a:prstDash val="solid"/>
          </a:ln>
        </p:spPr>
        <p:txBody>
          <a:bodyPr/>
          <a:lstStyle/>
          <a:p>
            <a:endParaRPr lang="es-ES"/>
          </a:p>
        </p:txBody>
      </p:sp>
      <p:sp>
        <p:nvSpPr>
          <p:cNvPr id="31" name="Shape 28"/>
          <p:cNvSpPr/>
          <p:nvPr/>
        </p:nvSpPr>
        <p:spPr>
          <a:xfrm>
            <a:off x="4892040" y="3364992"/>
            <a:ext cx="1188720" cy="402336"/>
          </a:xfrm>
          <a:prstGeom prst="roundRect">
            <a:avLst>
              <a:gd name="adj" fmla="val 50000"/>
            </a:avLst>
          </a:prstGeom>
          <a:solidFill>
            <a:srgbClr val="B85C6E">
              <a:alpha val="75000"/>
            </a:srgbClr>
          </a:solidFill>
          <a:ln w="12700">
            <a:solidFill>
              <a:srgbClr val="B85C6E"/>
            </a:solidFill>
            <a:prstDash val="solid"/>
          </a:ln>
        </p:spPr>
        <p:txBody>
          <a:bodyPr/>
          <a:lstStyle/>
          <a:p>
            <a:endParaRPr lang="es-ES"/>
          </a:p>
        </p:txBody>
      </p:sp>
      <p:sp>
        <p:nvSpPr>
          <p:cNvPr id="32" name="Text 29"/>
          <p:cNvSpPr/>
          <p:nvPr/>
        </p:nvSpPr>
        <p:spPr>
          <a:xfrm>
            <a:off x="4892040" y="3364992"/>
            <a:ext cx="1188720" cy="402336"/>
          </a:xfrm>
          <a:prstGeom prst="rect">
            <a:avLst/>
          </a:prstGeom>
          <a:noFill/>
          <a:ln/>
        </p:spPr>
        <p:txBody>
          <a:bodyPr wrap="square" lIns="0" tIns="0" rIns="0" bIns="0" rtlCol="0" anchor="ctr"/>
          <a:lstStyle/>
          <a:p>
            <a:pPr marL="0" indent="0" algn="ctr">
              <a:buNone/>
            </a:pPr>
            <a:r>
              <a:rPr lang="en-US" sz="1000" b="1" dirty="0">
                <a:solidFill>
                  <a:srgbClr val="FFFFFF"/>
                </a:solidFill>
                <a:latin typeface="Calibri" pitchFamily="34" charset="0"/>
                <a:ea typeface="Calibri" pitchFamily="34" charset="-122"/>
                <a:cs typeface="Calibri" pitchFamily="34" charset="-120"/>
              </a:rPr>
              <a:t>Work Environment</a:t>
            </a:r>
            <a:endParaRPr lang="en-US" sz="1000" dirty="0"/>
          </a:p>
        </p:txBody>
      </p:sp>
      <p:sp>
        <p:nvSpPr>
          <p:cNvPr id="33" name="Shape 30"/>
          <p:cNvSpPr/>
          <p:nvPr/>
        </p:nvSpPr>
        <p:spPr>
          <a:xfrm>
            <a:off x="7132320" y="2834640"/>
            <a:ext cx="137160" cy="548640"/>
          </a:xfrm>
          <a:prstGeom prst="line">
            <a:avLst/>
          </a:prstGeom>
          <a:noFill/>
          <a:ln w="12700">
            <a:solidFill>
              <a:srgbClr val="BBBBBB"/>
            </a:solidFill>
            <a:prstDash val="solid"/>
          </a:ln>
        </p:spPr>
        <p:txBody>
          <a:bodyPr/>
          <a:lstStyle/>
          <a:p>
            <a:endParaRPr lang="es-ES"/>
          </a:p>
        </p:txBody>
      </p:sp>
      <p:sp>
        <p:nvSpPr>
          <p:cNvPr id="34" name="Shape 31"/>
          <p:cNvSpPr/>
          <p:nvPr/>
        </p:nvSpPr>
        <p:spPr>
          <a:xfrm>
            <a:off x="6812280" y="3730752"/>
            <a:ext cx="1188720" cy="402336"/>
          </a:xfrm>
          <a:prstGeom prst="roundRect">
            <a:avLst>
              <a:gd name="adj" fmla="val 50000"/>
            </a:avLst>
          </a:prstGeom>
          <a:solidFill>
            <a:srgbClr val="4A7CAB">
              <a:alpha val="75000"/>
            </a:srgbClr>
          </a:solidFill>
          <a:ln w="12700">
            <a:solidFill>
              <a:srgbClr val="4A7CAB"/>
            </a:solidFill>
            <a:prstDash val="solid"/>
          </a:ln>
        </p:spPr>
        <p:txBody>
          <a:bodyPr/>
          <a:lstStyle/>
          <a:p>
            <a:endParaRPr lang="es-ES"/>
          </a:p>
        </p:txBody>
      </p:sp>
      <p:sp>
        <p:nvSpPr>
          <p:cNvPr id="35" name="Text 32"/>
          <p:cNvSpPr/>
          <p:nvPr/>
        </p:nvSpPr>
        <p:spPr>
          <a:xfrm>
            <a:off x="6812280" y="3730752"/>
            <a:ext cx="1188720" cy="402336"/>
          </a:xfrm>
          <a:prstGeom prst="rect">
            <a:avLst/>
          </a:prstGeom>
          <a:noFill/>
          <a:ln/>
        </p:spPr>
        <p:txBody>
          <a:bodyPr wrap="square" lIns="0" tIns="0" rIns="0" bIns="0" rtlCol="0" anchor="ctr"/>
          <a:lstStyle/>
          <a:p>
            <a:pPr marL="0" indent="0" algn="ctr">
              <a:buNone/>
            </a:pPr>
            <a:r>
              <a:rPr lang="en-US" sz="1000" b="1" dirty="0">
                <a:solidFill>
                  <a:srgbClr val="FFFFFF"/>
                </a:solidFill>
                <a:latin typeface="Calibri" pitchFamily="34" charset="0"/>
                <a:ea typeface="Calibri" pitchFamily="34" charset="-122"/>
                <a:cs typeface="Calibri" pitchFamily="34" charset="-120"/>
              </a:rPr>
              <a:t>Job Security</a:t>
            </a:r>
            <a:endParaRPr lang="en-US" sz="1000" dirty="0"/>
          </a:p>
        </p:txBody>
      </p:sp>
      <p:sp>
        <p:nvSpPr>
          <p:cNvPr id="36" name="Shape 33"/>
          <p:cNvSpPr/>
          <p:nvPr/>
        </p:nvSpPr>
        <p:spPr>
          <a:xfrm>
            <a:off x="7132320" y="2834640"/>
            <a:ext cx="868680" cy="320040"/>
          </a:xfrm>
          <a:prstGeom prst="line">
            <a:avLst/>
          </a:prstGeom>
          <a:noFill/>
          <a:ln w="12700">
            <a:solidFill>
              <a:srgbClr val="BBBBBB"/>
            </a:solidFill>
            <a:prstDash val="solid"/>
          </a:ln>
        </p:spPr>
        <p:txBody>
          <a:bodyPr/>
          <a:lstStyle/>
          <a:p>
            <a:endParaRPr lang="es-ES"/>
          </a:p>
        </p:txBody>
      </p:sp>
      <p:sp>
        <p:nvSpPr>
          <p:cNvPr id="37" name="Shape 34"/>
          <p:cNvSpPr/>
          <p:nvPr/>
        </p:nvSpPr>
        <p:spPr>
          <a:xfrm>
            <a:off x="8275320" y="3273552"/>
            <a:ext cx="1188720" cy="402336"/>
          </a:xfrm>
          <a:prstGeom prst="roundRect">
            <a:avLst>
              <a:gd name="adj" fmla="val 50000"/>
            </a:avLst>
          </a:prstGeom>
          <a:solidFill>
            <a:srgbClr val="2A7A50">
              <a:alpha val="75000"/>
            </a:srgbClr>
          </a:solidFill>
          <a:ln w="12700">
            <a:solidFill>
              <a:srgbClr val="2A7A50"/>
            </a:solidFill>
            <a:prstDash val="solid"/>
          </a:ln>
        </p:spPr>
        <p:txBody>
          <a:bodyPr/>
          <a:lstStyle/>
          <a:p>
            <a:endParaRPr lang="es-ES"/>
          </a:p>
        </p:txBody>
      </p:sp>
      <p:sp>
        <p:nvSpPr>
          <p:cNvPr id="38" name="Text 35"/>
          <p:cNvSpPr/>
          <p:nvPr/>
        </p:nvSpPr>
        <p:spPr>
          <a:xfrm>
            <a:off x="8275320" y="3273552"/>
            <a:ext cx="1188720" cy="402336"/>
          </a:xfrm>
          <a:prstGeom prst="rect">
            <a:avLst/>
          </a:prstGeom>
          <a:noFill/>
          <a:ln/>
        </p:spPr>
        <p:txBody>
          <a:bodyPr wrap="square" lIns="0" tIns="0" rIns="0" bIns="0" rtlCol="0" anchor="ctr"/>
          <a:lstStyle/>
          <a:p>
            <a:pPr marL="0" indent="0" algn="ctr">
              <a:buNone/>
            </a:pPr>
            <a:r>
              <a:rPr lang="en-US" sz="1000" b="1" dirty="0">
                <a:solidFill>
                  <a:srgbClr val="FFFFFF"/>
                </a:solidFill>
                <a:latin typeface="Calibri" pitchFamily="34" charset="0"/>
                <a:ea typeface="Calibri" pitchFamily="34" charset="-122"/>
                <a:cs typeface="Calibri" pitchFamily="34" charset="-120"/>
              </a:rPr>
              <a:t>Work-Life Balance</a:t>
            </a:r>
            <a:endParaRPr lang="en-US" sz="1000" dirty="0"/>
          </a:p>
        </p:txBody>
      </p:sp>
      <p:sp>
        <p:nvSpPr>
          <p:cNvPr id="39" name="Text 36"/>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40" name="Text 37"/>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41" name="Text 38"/>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12</a:t>
            </a:r>
            <a:endParaRPr lang="en-US" sz="900" dirty="0"/>
          </a:p>
        </p:txBody>
      </p:sp>
      <p:pic>
        <p:nvPicPr>
          <p:cNvPr id="45" name="Audio 44">
            <a:hlinkClick r:id="" action="ppaction://media"/>
            <a:extLst>
              <a:ext uri="{FF2B5EF4-FFF2-40B4-BE49-F238E27FC236}">
                <a16:creationId xmlns:a16="http://schemas.microsoft.com/office/drawing/2014/main" id="{DD1171EA-2028-0B7C-1349-82E3AC048EA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2823"/>
    </mc:Choice>
    <mc:Fallback>
      <p:transition spd="slow" advTm="22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Shape 0"/>
          <p:cNvSpPr/>
          <p:nvPr/>
        </p:nvSpPr>
        <p:spPr>
          <a:xfrm>
            <a:off x="365760" y="164592"/>
            <a:ext cx="1463040" cy="411480"/>
          </a:xfrm>
          <a:prstGeom prst="roundRect">
            <a:avLst>
              <a:gd name="adj" fmla="val 48889"/>
            </a:avLst>
          </a:prstGeom>
          <a:solidFill>
            <a:srgbClr val="7B6EAB"/>
          </a:solidFill>
          <a:ln w="12700">
            <a:solidFill>
              <a:srgbClr val="7B6EAB"/>
            </a:solidFill>
            <a:prstDash val="solid"/>
          </a:ln>
        </p:spPr>
        <p:txBody>
          <a:bodyPr/>
          <a:lstStyle/>
          <a:p>
            <a:endParaRPr lang="es-ES"/>
          </a:p>
        </p:txBody>
      </p:sp>
      <p:sp>
        <p:nvSpPr>
          <p:cNvPr id="4" name="Text 1"/>
          <p:cNvSpPr/>
          <p:nvPr/>
        </p:nvSpPr>
        <p:spPr>
          <a:xfrm>
            <a:off x="365760" y="164592"/>
            <a:ext cx="1463040" cy="411480"/>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Exercise 4</a:t>
            </a:r>
            <a:endParaRPr lang="en-US" sz="1300" dirty="0"/>
          </a:p>
        </p:txBody>
      </p:sp>
      <p:sp>
        <p:nvSpPr>
          <p:cNvPr id="5" name="Text 2"/>
          <p:cNvSpPr/>
          <p:nvPr/>
        </p:nvSpPr>
        <p:spPr>
          <a:xfrm>
            <a:off x="2011680" y="201168"/>
            <a:ext cx="6766560" cy="347472"/>
          </a:xfrm>
          <a:prstGeom prst="rect">
            <a:avLst/>
          </a:prstGeom>
          <a:noFill/>
          <a:ln/>
        </p:spPr>
        <p:txBody>
          <a:bodyPr wrap="square" lIns="0" tIns="0" rIns="0" bIns="0" rtlCol="0" anchor="ctr"/>
          <a:lstStyle/>
          <a:p>
            <a:pPr marL="0" indent="0">
              <a:buNone/>
            </a:pPr>
            <a:r>
              <a:rPr lang="en-US" sz="2000" b="1" dirty="0">
                <a:solidFill>
                  <a:srgbClr val="0B5A72"/>
                </a:solidFill>
                <a:latin typeface="Cambria" pitchFamily="34" charset="0"/>
                <a:ea typeface="Cambria" pitchFamily="34" charset="-122"/>
                <a:cs typeface="Cambria" pitchFamily="34" charset="-120"/>
              </a:rPr>
              <a:t>Clustering Practice</a:t>
            </a:r>
            <a:endParaRPr lang="en-US" sz="2000" dirty="0"/>
          </a:p>
        </p:txBody>
      </p:sp>
      <p:sp>
        <p:nvSpPr>
          <p:cNvPr id="6" name="Shape 3"/>
          <p:cNvSpPr/>
          <p:nvPr/>
        </p:nvSpPr>
        <p:spPr>
          <a:xfrm>
            <a:off x="365760" y="685800"/>
            <a:ext cx="8412480" cy="594360"/>
          </a:xfrm>
          <a:prstGeom prst="roundRect">
            <a:avLst>
              <a:gd name="adj" fmla="val 15385"/>
            </a:avLst>
          </a:prstGeom>
          <a:solidFill>
            <a:srgbClr val="7B6EAB">
              <a:alpha val="10000"/>
            </a:srgbClr>
          </a:solidFill>
          <a:ln w="12700">
            <a:solidFill>
              <a:srgbClr val="7B6EAB">
                <a:alpha val="50000"/>
              </a:srgbClr>
            </a:solidFill>
            <a:prstDash val="solid"/>
          </a:ln>
        </p:spPr>
        <p:txBody>
          <a:bodyPr/>
          <a:lstStyle/>
          <a:p>
            <a:endParaRPr lang="es-ES"/>
          </a:p>
        </p:txBody>
      </p:sp>
      <p:sp>
        <p:nvSpPr>
          <p:cNvPr id="7" name="Text 4"/>
          <p:cNvSpPr/>
          <p:nvPr/>
        </p:nvSpPr>
        <p:spPr>
          <a:xfrm>
            <a:off x="548640" y="713232"/>
            <a:ext cx="8046720" cy="512064"/>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Choose one topic below. Write it in the centre. Draw lines out to associated ideas and keep branching. Aim for at least 8–10 nodes. Then circle the most promising cluster to write about.</a:t>
            </a:r>
            <a:endParaRPr lang="en-US" sz="1200" dirty="0"/>
          </a:p>
        </p:txBody>
      </p:sp>
      <p:sp>
        <p:nvSpPr>
          <p:cNvPr id="8" name="Shape 5"/>
          <p:cNvSpPr/>
          <p:nvPr/>
        </p:nvSpPr>
        <p:spPr>
          <a:xfrm>
            <a:off x="365760" y="1426464"/>
            <a:ext cx="2606040" cy="457200"/>
          </a:xfrm>
          <a:prstGeom prst="roundRect">
            <a:avLst>
              <a:gd name="adj" fmla="val 50000"/>
            </a:avLst>
          </a:prstGeom>
          <a:solidFill>
            <a:srgbClr val="F3F0FA"/>
          </a:solidFill>
          <a:ln w="12700">
            <a:solidFill>
              <a:srgbClr val="7B6EAB"/>
            </a:solidFill>
            <a:prstDash val="solid"/>
          </a:ln>
        </p:spPr>
        <p:txBody>
          <a:bodyPr/>
          <a:lstStyle/>
          <a:p>
            <a:endParaRPr lang="es-ES"/>
          </a:p>
        </p:txBody>
      </p:sp>
      <p:sp>
        <p:nvSpPr>
          <p:cNvPr id="9" name="Text 6"/>
          <p:cNvSpPr/>
          <p:nvPr/>
        </p:nvSpPr>
        <p:spPr>
          <a:xfrm>
            <a:off x="365760" y="1426464"/>
            <a:ext cx="2606040" cy="457200"/>
          </a:xfrm>
          <a:prstGeom prst="rect">
            <a:avLst/>
          </a:prstGeom>
          <a:noFill/>
          <a:ln/>
        </p:spPr>
        <p:txBody>
          <a:bodyPr wrap="square" lIns="0" tIns="0" rIns="0" bIns="0" rtlCol="0" anchor="ctr"/>
          <a:lstStyle/>
          <a:p>
            <a:pPr marL="0" indent="0" algn="ctr">
              <a:buNone/>
            </a:pPr>
            <a:r>
              <a:rPr lang="en-US" sz="1300" dirty="0">
                <a:solidFill>
                  <a:srgbClr val="7B6EAB"/>
                </a:solidFill>
                <a:latin typeface="Calibri" pitchFamily="34" charset="0"/>
                <a:ea typeface="Calibri" pitchFamily="34" charset="-122"/>
                <a:cs typeface="Calibri" pitchFamily="34" charset="-120"/>
              </a:rPr>
              <a:t>Advertising</a:t>
            </a:r>
            <a:endParaRPr lang="en-US" sz="1300" dirty="0"/>
          </a:p>
        </p:txBody>
      </p:sp>
      <p:sp>
        <p:nvSpPr>
          <p:cNvPr id="10" name="Shape 7"/>
          <p:cNvSpPr/>
          <p:nvPr/>
        </p:nvSpPr>
        <p:spPr>
          <a:xfrm>
            <a:off x="3200400" y="1426464"/>
            <a:ext cx="2606040" cy="457200"/>
          </a:xfrm>
          <a:prstGeom prst="roundRect">
            <a:avLst>
              <a:gd name="adj" fmla="val 50000"/>
            </a:avLst>
          </a:prstGeom>
          <a:solidFill>
            <a:srgbClr val="F3F0FA"/>
          </a:solidFill>
          <a:ln w="12700">
            <a:solidFill>
              <a:srgbClr val="7B6EAB"/>
            </a:solidFill>
            <a:prstDash val="solid"/>
          </a:ln>
        </p:spPr>
        <p:txBody>
          <a:bodyPr/>
          <a:lstStyle/>
          <a:p>
            <a:endParaRPr lang="es-ES"/>
          </a:p>
        </p:txBody>
      </p:sp>
      <p:sp>
        <p:nvSpPr>
          <p:cNvPr id="11" name="Text 8"/>
          <p:cNvSpPr/>
          <p:nvPr/>
        </p:nvSpPr>
        <p:spPr>
          <a:xfrm>
            <a:off x="3200400" y="1426464"/>
            <a:ext cx="2606040" cy="457200"/>
          </a:xfrm>
          <a:prstGeom prst="rect">
            <a:avLst/>
          </a:prstGeom>
          <a:noFill/>
          <a:ln/>
        </p:spPr>
        <p:txBody>
          <a:bodyPr wrap="square" lIns="0" tIns="0" rIns="0" bIns="0" rtlCol="0" anchor="ctr"/>
          <a:lstStyle/>
          <a:p>
            <a:pPr marL="0" indent="0" algn="ctr">
              <a:buNone/>
            </a:pPr>
            <a:r>
              <a:rPr lang="en-US" sz="1300" dirty="0">
                <a:solidFill>
                  <a:srgbClr val="7B6EAB"/>
                </a:solidFill>
                <a:latin typeface="Calibri" pitchFamily="34" charset="0"/>
                <a:ea typeface="Calibri" pitchFamily="34" charset="-122"/>
                <a:cs typeface="Calibri" pitchFamily="34" charset="-120"/>
              </a:rPr>
              <a:t>Technology</a:t>
            </a:r>
            <a:endParaRPr lang="en-US" sz="1300" dirty="0"/>
          </a:p>
        </p:txBody>
      </p:sp>
      <p:sp>
        <p:nvSpPr>
          <p:cNvPr id="12" name="Shape 9"/>
          <p:cNvSpPr/>
          <p:nvPr/>
        </p:nvSpPr>
        <p:spPr>
          <a:xfrm>
            <a:off x="6035040" y="1993392"/>
            <a:ext cx="2606040" cy="457200"/>
          </a:xfrm>
          <a:prstGeom prst="roundRect">
            <a:avLst>
              <a:gd name="adj" fmla="val 50000"/>
            </a:avLst>
          </a:prstGeom>
          <a:solidFill>
            <a:srgbClr val="F3F0FA"/>
          </a:solidFill>
          <a:ln w="12700">
            <a:solidFill>
              <a:srgbClr val="7B6EAB"/>
            </a:solidFill>
            <a:prstDash val="solid"/>
          </a:ln>
        </p:spPr>
        <p:txBody>
          <a:bodyPr/>
          <a:lstStyle/>
          <a:p>
            <a:endParaRPr lang="es-ES"/>
          </a:p>
        </p:txBody>
      </p:sp>
      <p:sp>
        <p:nvSpPr>
          <p:cNvPr id="13" name="Text 10"/>
          <p:cNvSpPr/>
          <p:nvPr/>
        </p:nvSpPr>
        <p:spPr>
          <a:xfrm>
            <a:off x="6035040" y="1993392"/>
            <a:ext cx="2606040" cy="457200"/>
          </a:xfrm>
          <a:prstGeom prst="rect">
            <a:avLst/>
          </a:prstGeom>
          <a:noFill/>
          <a:ln/>
        </p:spPr>
        <p:txBody>
          <a:bodyPr wrap="square" lIns="0" tIns="0" rIns="0" bIns="0" rtlCol="0" anchor="ctr"/>
          <a:lstStyle/>
          <a:p>
            <a:pPr marL="0" indent="0" algn="ctr">
              <a:buNone/>
            </a:pPr>
            <a:r>
              <a:rPr lang="en-US" sz="1300" dirty="0">
                <a:solidFill>
                  <a:srgbClr val="7B6EAB"/>
                </a:solidFill>
                <a:latin typeface="Calibri" pitchFamily="34" charset="0"/>
                <a:ea typeface="Calibri" pitchFamily="34" charset="-122"/>
                <a:cs typeface="Calibri" pitchFamily="34" charset="-120"/>
              </a:rPr>
              <a:t>Education</a:t>
            </a:r>
            <a:endParaRPr lang="en-US" sz="1300" dirty="0"/>
          </a:p>
        </p:txBody>
      </p:sp>
      <p:sp>
        <p:nvSpPr>
          <p:cNvPr id="14" name="Shape 11"/>
          <p:cNvSpPr/>
          <p:nvPr/>
        </p:nvSpPr>
        <p:spPr>
          <a:xfrm>
            <a:off x="365760" y="1993392"/>
            <a:ext cx="2606040" cy="457200"/>
          </a:xfrm>
          <a:prstGeom prst="roundRect">
            <a:avLst>
              <a:gd name="adj" fmla="val 50000"/>
            </a:avLst>
          </a:prstGeom>
          <a:solidFill>
            <a:srgbClr val="F3F0FA"/>
          </a:solidFill>
          <a:ln w="12700">
            <a:solidFill>
              <a:srgbClr val="7B6EAB"/>
            </a:solidFill>
            <a:prstDash val="solid"/>
          </a:ln>
        </p:spPr>
        <p:txBody>
          <a:bodyPr/>
          <a:lstStyle/>
          <a:p>
            <a:endParaRPr lang="es-ES"/>
          </a:p>
        </p:txBody>
      </p:sp>
      <p:sp>
        <p:nvSpPr>
          <p:cNvPr id="15" name="Text 12"/>
          <p:cNvSpPr/>
          <p:nvPr/>
        </p:nvSpPr>
        <p:spPr>
          <a:xfrm>
            <a:off x="365760" y="1993392"/>
            <a:ext cx="2606040" cy="457200"/>
          </a:xfrm>
          <a:prstGeom prst="rect">
            <a:avLst/>
          </a:prstGeom>
          <a:noFill/>
          <a:ln/>
        </p:spPr>
        <p:txBody>
          <a:bodyPr wrap="square" lIns="0" tIns="0" rIns="0" bIns="0" rtlCol="0" anchor="ctr"/>
          <a:lstStyle/>
          <a:p>
            <a:pPr marL="0" indent="0" algn="ctr">
              <a:buNone/>
            </a:pPr>
            <a:r>
              <a:rPr lang="en-US" sz="1300" dirty="0">
                <a:solidFill>
                  <a:srgbClr val="7B6EAB"/>
                </a:solidFill>
                <a:latin typeface="Calibri" pitchFamily="34" charset="0"/>
                <a:ea typeface="Calibri" pitchFamily="34" charset="-122"/>
                <a:cs typeface="Calibri" pitchFamily="34" charset="-120"/>
              </a:rPr>
              <a:t>Health</a:t>
            </a:r>
            <a:endParaRPr lang="en-US" sz="1300" dirty="0"/>
          </a:p>
        </p:txBody>
      </p:sp>
      <p:sp>
        <p:nvSpPr>
          <p:cNvPr id="16" name="Shape 13"/>
          <p:cNvSpPr/>
          <p:nvPr/>
        </p:nvSpPr>
        <p:spPr>
          <a:xfrm>
            <a:off x="3200400" y="2560320"/>
            <a:ext cx="2606040" cy="457200"/>
          </a:xfrm>
          <a:prstGeom prst="roundRect">
            <a:avLst>
              <a:gd name="adj" fmla="val 50000"/>
            </a:avLst>
          </a:prstGeom>
          <a:solidFill>
            <a:srgbClr val="F3F0FA"/>
          </a:solidFill>
          <a:ln w="12700">
            <a:solidFill>
              <a:srgbClr val="7B6EAB"/>
            </a:solidFill>
            <a:prstDash val="solid"/>
          </a:ln>
        </p:spPr>
        <p:txBody>
          <a:bodyPr/>
          <a:lstStyle/>
          <a:p>
            <a:endParaRPr lang="es-ES"/>
          </a:p>
        </p:txBody>
      </p:sp>
      <p:sp>
        <p:nvSpPr>
          <p:cNvPr id="17" name="Text 14"/>
          <p:cNvSpPr/>
          <p:nvPr/>
        </p:nvSpPr>
        <p:spPr>
          <a:xfrm>
            <a:off x="3200400" y="2560320"/>
            <a:ext cx="2606040" cy="457200"/>
          </a:xfrm>
          <a:prstGeom prst="rect">
            <a:avLst/>
          </a:prstGeom>
          <a:noFill/>
          <a:ln/>
        </p:spPr>
        <p:txBody>
          <a:bodyPr wrap="square" lIns="0" tIns="0" rIns="0" bIns="0" rtlCol="0" anchor="ctr"/>
          <a:lstStyle/>
          <a:p>
            <a:pPr marL="0" indent="0" algn="ctr">
              <a:buNone/>
            </a:pPr>
            <a:r>
              <a:rPr lang="en-US" sz="1300" dirty="0">
                <a:solidFill>
                  <a:srgbClr val="7B6EAB"/>
                </a:solidFill>
                <a:latin typeface="Calibri" pitchFamily="34" charset="0"/>
                <a:ea typeface="Calibri" pitchFamily="34" charset="-122"/>
                <a:cs typeface="Calibri" pitchFamily="34" charset="-120"/>
              </a:rPr>
              <a:t>The Environment</a:t>
            </a:r>
            <a:endParaRPr lang="en-US" sz="1300" dirty="0"/>
          </a:p>
        </p:txBody>
      </p:sp>
      <p:sp>
        <p:nvSpPr>
          <p:cNvPr id="18" name="Shape 15"/>
          <p:cNvSpPr/>
          <p:nvPr/>
        </p:nvSpPr>
        <p:spPr>
          <a:xfrm>
            <a:off x="6035040" y="2560320"/>
            <a:ext cx="2606040" cy="457200"/>
          </a:xfrm>
          <a:prstGeom prst="roundRect">
            <a:avLst>
              <a:gd name="adj" fmla="val 50000"/>
            </a:avLst>
          </a:prstGeom>
          <a:solidFill>
            <a:srgbClr val="F3F0FA"/>
          </a:solidFill>
          <a:ln w="12700">
            <a:solidFill>
              <a:srgbClr val="7B6EAB"/>
            </a:solidFill>
            <a:prstDash val="solid"/>
          </a:ln>
        </p:spPr>
        <p:txBody>
          <a:bodyPr/>
          <a:lstStyle/>
          <a:p>
            <a:endParaRPr lang="es-ES"/>
          </a:p>
        </p:txBody>
      </p:sp>
      <p:sp>
        <p:nvSpPr>
          <p:cNvPr id="19" name="Text 16"/>
          <p:cNvSpPr/>
          <p:nvPr/>
        </p:nvSpPr>
        <p:spPr>
          <a:xfrm>
            <a:off x="6035040" y="2560320"/>
            <a:ext cx="2606040" cy="457200"/>
          </a:xfrm>
          <a:prstGeom prst="rect">
            <a:avLst/>
          </a:prstGeom>
          <a:noFill/>
          <a:ln/>
        </p:spPr>
        <p:txBody>
          <a:bodyPr wrap="square" lIns="0" tIns="0" rIns="0" bIns="0" rtlCol="0" anchor="ctr"/>
          <a:lstStyle/>
          <a:p>
            <a:pPr marL="0" indent="0" algn="ctr">
              <a:buNone/>
            </a:pPr>
            <a:r>
              <a:rPr lang="en-US" sz="1300" dirty="0">
                <a:solidFill>
                  <a:srgbClr val="7B6EAB"/>
                </a:solidFill>
                <a:latin typeface="Calibri" pitchFamily="34" charset="0"/>
                <a:ea typeface="Calibri" pitchFamily="34" charset="-122"/>
                <a:cs typeface="Calibri" pitchFamily="34" charset="-120"/>
              </a:rPr>
              <a:t>Family</a:t>
            </a:r>
            <a:endParaRPr lang="en-US" sz="1300" dirty="0"/>
          </a:p>
        </p:txBody>
      </p:sp>
      <p:sp>
        <p:nvSpPr>
          <p:cNvPr id="20" name="Shape 17"/>
          <p:cNvSpPr/>
          <p:nvPr/>
        </p:nvSpPr>
        <p:spPr>
          <a:xfrm>
            <a:off x="3977640" y="3172968"/>
            <a:ext cx="1188720" cy="512064"/>
          </a:xfrm>
          <a:prstGeom prst="ellipse">
            <a:avLst/>
          </a:prstGeom>
          <a:solidFill>
            <a:srgbClr val="F3F0FA"/>
          </a:solidFill>
          <a:ln w="25400">
            <a:solidFill>
              <a:srgbClr val="7B6EAB"/>
            </a:solidFill>
            <a:prstDash val="solid"/>
          </a:ln>
        </p:spPr>
        <p:txBody>
          <a:bodyPr/>
          <a:lstStyle/>
          <a:p>
            <a:endParaRPr lang="es-ES"/>
          </a:p>
        </p:txBody>
      </p:sp>
      <p:sp>
        <p:nvSpPr>
          <p:cNvPr id="21" name="Text 18"/>
          <p:cNvSpPr/>
          <p:nvPr/>
        </p:nvSpPr>
        <p:spPr>
          <a:xfrm>
            <a:off x="3977640" y="3172968"/>
            <a:ext cx="1188720" cy="512064"/>
          </a:xfrm>
          <a:prstGeom prst="rect">
            <a:avLst/>
          </a:prstGeom>
          <a:noFill/>
          <a:ln/>
        </p:spPr>
        <p:txBody>
          <a:bodyPr wrap="square" lIns="0" tIns="0" rIns="0" bIns="0" rtlCol="0" anchor="ctr"/>
          <a:lstStyle/>
          <a:p>
            <a:pPr marL="0" indent="0" algn="ctr">
              <a:buNone/>
            </a:pPr>
            <a:r>
              <a:rPr lang="en-US" sz="1100" i="1" dirty="0">
                <a:solidFill>
                  <a:srgbClr val="7B6EAB"/>
                </a:solidFill>
                <a:latin typeface="Calibri" pitchFamily="34" charset="0"/>
                <a:ea typeface="Calibri" pitchFamily="34" charset="-122"/>
                <a:cs typeface="Calibri" pitchFamily="34" charset="-120"/>
              </a:rPr>
              <a:t>Topic</a:t>
            </a:r>
            <a:endParaRPr lang="en-US" sz="1100" dirty="0"/>
          </a:p>
        </p:txBody>
      </p:sp>
      <p:sp>
        <p:nvSpPr>
          <p:cNvPr id="22" name="Shape 19"/>
          <p:cNvSpPr/>
          <p:nvPr/>
        </p:nvSpPr>
        <p:spPr>
          <a:xfrm>
            <a:off x="3831336" y="3099816"/>
            <a:ext cx="822960" cy="365760"/>
          </a:xfrm>
          <a:prstGeom prst="line">
            <a:avLst/>
          </a:prstGeom>
          <a:noFill/>
          <a:ln w="12700">
            <a:solidFill>
              <a:srgbClr val="CCCCCC"/>
            </a:solidFill>
            <a:prstDash val="solid"/>
          </a:ln>
        </p:spPr>
        <p:txBody>
          <a:bodyPr/>
          <a:lstStyle/>
          <a:p>
            <a:endParaRPr lang="es-ES"/>
          </a:p>
        </p:txBody>
      </p:sp>
      <p:sp>
        <p:nvSpPr>
          <p:cNvPr id="23" name="Shape 20"/>
          <p:cNvSpPr/>
          <p:nvPr/>
        </p:nvSpPr>
        <p:spPr>
          <a:xfrm>
            <a:off x="2423160" y="2496312"/>
            <a:ext cx="1005840" cy="402336"/>
          </a:xfrm>
          <a:prstGeom prst="ellipse">
            <a:avLst/>
          </a:prstGeom>
          <a:solidFill>
            <a:srgbClr val="FFFFFF"/>
          </a:solidFill>
          <a:ln w="12700">
            <a:solidFill>
              <a:srgbClr val="C9C0E8"/>
            </a:solidFill>
            <a:prstDash val="solid"/>
          </a:ln>
        </p:spPr>
        <p:txBody>
          <a:bodyPr/>
          <a:lstStyle/>
          <a:p>
            <a:endParaRPr lang="es-ES"/>
          </a:p>
        </p:txBody>
      </p:sp>
      <p:sp>
        <p:nvSpPr>
          <p:cNvPr id="24" name="Shape 21"/>
          <p:cNvSpPr/>
          <p:nvPr/>
        </p:nvSpPr>
        <p:spPr>
          <a:xfrm>
            <a:off x="4572000" y="2935224"/>
            <a:ext cx="0" cy="548640"/>
          </a:xfrm>
          <a:prstGeom prst="line">
            <a:avLst/>
          </a:prstGeom>
          <a:noFill/>
          <a:ln w="12700">
            <a:solidFill>
              <a:srgbClr val="CCCCCC"/>
            </a:solidFill>
            <a:prstDash val="solid"/>
          </a:ln>
        </p:spPr>
        <p:txBody>
          <a:bodyPr/>
          <a:lstStyle/>
          <a:p>
            <a:endParaRPr lang="es-ES"/>
          </a:p>
        </p:txBody>
      </p:sp>
      <p:sp>
        <p:nvSpPr>
          <p:cNvPr id="25" name="Shape 22"/>
          <p:cNvSpPr/>
          <p:nvPr/>
        </p:nvSpPr>
        <p:spPr>
          <a:xfrm>
            <a:off x="4069080" y="2130552"/>
            <a:ext cx="1005840" cy="402336"/>
          </a:xfrm>
          <a:prstGeom prst="ellipse">
            <a:avLst/>
          </a:prstGeom>
          <a:solidFill>
            <a:srgbClr val="FFFFFF"/>
          </a:solidFill>
          <a:ln w="12700">
            <a:solidFill>
              <a:srgbClr val="C9C0E8"/>
            </a:solidFill>
            <a:prstDash val="solid"/>
          </a:ln>
        </p:spPr>
        <p:txBody>
          <a:bodyPr/>
          <a:lstStyle/>
          <a:p>
            <a:endParaRPr lang="es-ES"/>
          </a:p>
        </p:txBody>
      </p:sp>
      <p:sp>
        <p:nvSpPr>
          <p:cNvPr id="26" name="Shape 23"/>
          <p:cNvSpPr/>
          <p:nvPr/>
        </p:nvSpPr>
        <p:spPr>
          <a:xfrm>
            <a:off x="4572000" y="3099816"/>
            <a:ext cx="822960" cy="365760"/>
          </a:xfrm>
          <a:prstGeom prst="line">
            <a:avLst/>
          </a:prstGeom>
          <a:noFill/>
          <a:ln w="12700">
            <a:solidFill>
              <a:srgbClr val="CCCCCC"/>
            </a:solidFill>
            <a:prstDash val="solid"/>
          </a:ln>
        </p:spPr>
        <p:txBody>
          <a:bodyPr/>
          <a:lstStyle/>
          <a:p>
            <a:endParaRPr lang="es-ES"/>
          </a:p>
        </p:txBody>
      </p:sp>
      <p:sp>
        <p:nvSpPr>
          <p:cNvPr id="27" name="Shape 24"/>
          <p:cNvSpPr/>
          <p:nvPr/>
        </p:nvSpPr>
        <p:spPr>
          <a:xfrm>
            <a:off x="5715000" y="2496312"/>
            <a:ext cx="1005840" cy="402336"/>
          </a:xfrm>
          <a:prstGeom prst="ellipse">
            <a:avLst/>
          </a:prstGeom>
          <a:solidFill>
            <a:srgbClr val="FFFFFF"/>
          </a:solidFill>
          <a:ln w="12700">
            <a:solidFill>
              <a:srgbClr val="C9C0E8"/>
            </a:solidFill>
            <a:prstDash val="solid"/>
          </a:ln>
        </p:spPr>
        <p:txBody>
          <a:bodyPr/>
          <a:lstStyle/>
          <a:p>
            <a:endParaRPr lang="es-ES"/>
          </a:p>
        </p:txBody>
      </p:sp>
      <p:sp>
        <p:nvSpPr>
          <p:cNvPr id="28" name="Shape 25"/>
          <p:cNvSpPr/>
          <p:nvPr/>
        </p:nvSpPr>
        <p:spPr>
          <a:xfrm>
            <a:off x="3831336" y="3429000"/>
            <a:ext cx="822960" cy="365760"/>
          </a:xfrm>
          <a:prstGeom prst="line">
            <a:avLst/>
          </a:prstGeom>
          <a:noFill/>
          <a:ln w="12700">
            <a:solidFill>
              <a:srgbClr val="CCCCCC"/>
            </a:solidFill>
            <a:prstDash val="solid"/>
          </a:ln>
        </p:spPr>
        <p:txBody>
          <a:bodyPr/>
          <a:lstStyle/>
          <a:p>
            <a:endParaRPr lang="es-ES"/>
          </a:p>
        </p:txBody>
      </p:sp>
      <p:sp>
        <p:nvSpPr>
          <p:cNvPr id="29" name="Shape 26"/>
          <p:cNvSpPr/>
          <p:nvPr/>
        </p:nvSpPr>
        <p:spPr>
          <a:xfrm>
            <a:off x="2423160" y="3959352"/>
            <a:ext cx="1005840" cy="402336"/>
          </a:xfrm>
          <a:prstGeom prst="ellipse">
            <a:avLst/>
          </a:prstGeom>
          <a:solidFill>
            <a:srgbClr val="FFFFFF"/>
          </a:solidFill>
          <a:ln w="12700">
            <a:solidFill>
              <a:srgbClr val="C9C0E8"/>
            </a:solidFill>
            <a:prstDash val="solid"/>
          </a:ln>
        </p:spPr>
        <p:txBody>
          <a:bodyPr/>
          <a:lstStyle/>
          <a:p>
            <a:endParaRPr lang="es-ES"/>
          </a:p>
        </p:txBody>
      </p:sp>
      <p:sp>
        <p:nvSpPr>
          <p:cNvPr id="30" name="Shape 27"/>
          <p:cNvSpPr/>
          <p:nvPr/>
        </p:nvSpPr>
        <p:spPr>
          <a:xfrm>
            <a:off x="4572000" y="3429000"/>
            <a:ext cx="0" cy="548640"/>
          </a:xfrm>
          <a:prstGeom prst="line">
            <a:avLst/>
          </a:prstGeom>
          <a:noFill/>
          <a:ln w="12700">
            <a:solidFill>
              <a:srgbClr val="CCCCCC"/>
            </a:solidFill>
            <a:prstDash val="solid"/>
          </a:ln>
        </p:spPr>
        <p:txBody>
          <a:bodyPr/>
          <a:lstStyle/>
          <a:p>
            <a:endParaRPr lang="es-ES"/>
          </a:p>
        </p:txBody>
      </p:sp>
      <p:sp>
        <p:nvSpPr>
          <p:cNvPr id="31" name="Shape 28"/>
          <p:cNvSpPr/>
          <p:nvPr/>
        </p:nvSpPr>
        <p:spPr>
          <a:xfrm>
            <a:off x="4069080" y="4325112"/>
            <a:ext cx="1005840" cy="402336"/>
          </a:xfrm>
          <a:prstGeom prst="ellipse">
            <a:avLst/>
          </a:prstGeom>
          <a:solidFill>
            <a:srgbClr val="FFFFFF"/>
          </a:solidFill>
          <a:ln w="12700">
            <a:solidFill>
              <a:srgbClr val="C9C0E8"/>
            </a:solidFill>
            <a:prstDash val="solid"/>
          </a:ln>
        </p:spPr>
        <p:txBody>
          <a:bodyPr/>
          <a:lstStyle/>
          <a:p>
            <a:endParaRPr lang="es-ES"/>
          </a:p>
        </p:txBody>
      </p:sp>
      <p:sp>
        <p:nvSpPr>
          <p:cNvPr id="32" name="Shape 29"/>
          <p:cNvSpPr/>
          <p:nvPr/>
        </p:nvSpPr>
        <p:spPr>
          <a:xfrm>
            <a:off x="4572000" y="3429000"/>
            <a:ext cx="822960" cy="365760"/>
          </a:xfrm>
          <a:prstGeom prst="line">
            <a:avLst/>
          </a:prstGeom>
          <a:noFill/>
          <a:ln w="12700">
            <a:solidFill>
              <a:srgbClr val="CCCCCC"/>
            </a:solidFill>
            <a:prstDash val="solid"/>
          </a:ln>
        </p:spPr>
        <p:txBody>
          <a:bodyPr/>
          <a:lstStyle/>
          <a:p>
            <a:endParaRPr lang="es-ES"/>
          </a:p>
        </p:txBody>
      </p:sp>
      <p:sp>
        <p:nvSpPr>
          <p:cNvPr id="33" name="Shape 30"/>
          <p:cNvSpPr/>
          <p:nvPr/>
        </p:nvSpPr>
        <p:spPr>
          <a:xfrm>
            <a:off x="5715000" y="3959352"/>
            <a:ext cx="1005840" cy="402336"/>
          </a:xfrm>
          <a:prstGeom prst="ellipse">
            <a:avLst/>
          </a:prstGeom>
          <a:solidFill>
            <a:srgbClr val="FFFFFF"/>
          </a:solidFill>
          <a:ln w="12700">
            <a:solidFill>
              <a:srgbClr val="C9C0E8"/>
            </a:solidFill>
            <a:prstDash val="solid"/>
          </a:ln>
        </p:spPr>
        <p:txBody>
          <a:bodyPr/>
          <a:lstStyle/>
          <a:p>
            <a:endParaRPr lang="es-ES"/>
          </a:p>
        </p:txBody>
      </p:sp>
      <p:sp>
        <p:nvSpPr>
          <p:cNvPr id="34" name="Text 31"/>
          <p:cNvSpPr/>
          <p:nvPr/>
        </p:nvSpPr>
        <p:spPr>
          <a:xfrm>
            <a:off x="457200" y="2880360"/>
            <a:ext cx="3657600" cy="292608"/>
          </a:xfrm>
          <a:prstGeom prst="rect">
            <a:avLst/>
          </a:prstGeom>
          <a:noFill/>
          <a:ln/>
        </p:spPr>
        <p:txBody>
          <a:bodyPr wrap="square" lIns="0" tIns="0" rIns="0" bIns="0" rtlCol="0" anchor="ctr"/>
          <a:lstStyle/>
          <a:p>
            <a:pPr marL="0" indent="0">
              <a:buNone/>
            </a:pPr>
            <a:r>
              <a:rPr lang="en-US" sz="1100" i="1" dirty="0">
                <a:solidFill>
                  <a:srgbClr val="4A6572"/>
                </a:solidFill>
                <a:latin typeface="Calibri" pitchFamily="34" charset="0"/>
                <a:ea typeface="Calibri" pitchFamily="34" charset="-122"/>
                <a:cs typeface="Calibri" pitchFamily="34" charset="-120"/>
              </a:rPr>
              <a:t>← Draw your cluster map here</a:t>
            </a:r>
            <a:endParaRPr lang="en-US" sz="1100" dirty="0"/>
          </a:p>
        </p:txBody>
      </p:sp>
      <p:sp>
        <p:nvSpPr>
          <p:cNvPr id="35" name="Text 32"/>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36" name="Text 33"/>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37" name="Text 34"/>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13</a:t>
            </a:r>
            <a:endParaRPr lang="en-US" sz="900" dirty="0"/>
          </a:p>
        </p:txBody>
      </p:sp>
      <p:pic>
        <p:nvPicPr>
          <p:cNvPr id="41" name="Audio 40">
            <a:hlinkClick r:id="" action="ppaction://media"/>
            <a:extLst>
              <a:ext uri="{FF2B5EF4-FFF2-40B4-BE49-F238E27FC236}">
                <a16:creationId xmlns:a16="http://schemas.microsoft.com/office/drawing/2014/main" id="{5EEEB0F4-F0F6-06F7-FEF7-AD84B1561A3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8468"/>
    </mc:Choice>
    <mc:Fallback>
      <p:transition spd="slow" advTm="28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Text 0"/>
          <p:cNvSpPr/>
          <p:nvPr/>
        </p:nvSpPr>
        <p:spPr>
          <a:xfrm>
            <a:off x="457200" y="228600"/>
            <a:ext cx="7315200" cy="548640"/>
          </a:xfrm>
          <a:prstGeom prst="rect">
            <a:avLst/>
          </a:prstGeom>
          <a:noFill/>
          <a:ln/>
        </p:spPr>
        <p:txBody>
          <a:bodyPr wrap="square" lIns="0" tIns="0" rIns="0" bIns="0" rtlCol="0" anchor="ctr"/>
          <a:lstStyle/>
          <a:p>
            <a:pPr marL="0" indent="0">
              <a:buNone/>
            </a:pPr>
            <a:r>
              <a:rPr lang="en-US" sz="2800" b="1" dirty="0">
                <a:solidFill>
                  <a:srgbClr val="0B5A72"/>
                </a:solidFill>
                <a:latin typeface="Cambria" pitchFamily="34" charset="0"/>
                <a:ea typeface="Cambria" pitchFamily="34" charset="-122"/>
                <a:cs typeface="Cambria" pitchFamily="34" charset="-120"/>
              </a:rPr>
              <a:t>Planning &amp; Drafting</a:t>
            </a:r>
            <a:endParaRPr lang="en-US" sz="2800" dirty="0"/>
          </a:p>
        </p:txBody>
      </p:sp>
      <p:sp>
        <p:nvSpPr>
          <p:cNvPr id="4" name="Shape 1"/>
          <p:cNvSpPr/>
          <p:nvPr/>
        </p:nvSpPr>
        <p:spPr>
          <a:xfrm>
            <a:off x="365760" y="960120"/>
            <a:ext cx="4114800" cy="3794760"/>
          </a:xfrm>
          <a:prstGeom prst="roundRect">
            <a:avLst>
              <a:gd name="adj" fmla="val 3373"/>
            </a:avLst>
          </a:prstGeom>
          <a:solidFill>
            <a:srgbClr val="EBF6FA"/>
          </a:solidFill>
          <a:ln w="12700">
            <a:solidFill>
              <a:srgbClr val="C5E3EE"/>
            </a:solidFill>
            <a:prstDash val="solid"/>
          </a:ln>
          <a:effectLst>
            <a:outerShdw blurRad="101600" dist="25400" dir="2700000" algn="bl" rotWithShape="0">
              <a:srgbClr val="000000">
                <a:alpha val="10000"/>
              </a:srgbClr>
            </a:outerShdw>
          </a:effectLst>
        </p:spPr>
        <p:txBody>
          <a:bodyPr/>
          <a:lstStyle/>
          <a:p>
            <a:endParaRPr lang="es-ES"/>
          </a:p>
        </p:txBody>
      </p:sp>
      <p:sp>
        <p:nvSpPr>
          <p:cNvPr id="5" name="Text 2"/>
          <p:cNvSpPr/>
          <p:nvPr/>
        </p:nvSpPr>
        <p:spPr>
          <a:xfrm>
            <a:off x="548640" y="1078992"/>
            <a:ext cx="3657600" cy="457200"/>
          </a:xfrm>
          <a:prstGeom prst="rect">
            <a:avLst/>
          </a:prstGeom>
          <a:noFill/>
          <a:ln/>
        </p:spPr>
        <p:txBody>
          <a:bodyPr wrap="square" lIns="0" tIns="0" rIns="0" bIns="0" rtlCol="0" anchor="ctr"/>
          <a:lstStyle/>
          <a:p>
            <a:pPr marL="0" indent="0">
              <a:buNone/>
            </a:pPr>
            <a:r>
              <a:rPr lang="en-US" sz="2000" b="1" dirty="0">
                <a:solidFill>
                  <a:srgbClr val="2B8CA8"/>
                </a:solidFill>
                <a:latin typeface="Cambria" pitchFamily="34" charset="0"/>
                <a:ea typeface="Cambria" pitchFamily="34" charset="-122"/>
                <a:cs typeface="Cambria" pitchFamily="34" charset="-120"/>
              </a:rPr>
              <a:t>Planning</a:t>
            </a:r>
            <a:endParaRPr lang="en-US" sz="2000" dirty="0"/>
          </a:p>
        </p:txBody>
      </p:sp>
      <p:sp>
        <p:nvSpPr>
          <p:cNvPr id="6" name="Text 3"/>
          <p:cNvSpPr/>
          <p:nvPr/>
        </p:nvSpPr>
        <p:spPr>
          <a:xfrm>
            <a:off x="548640" y="1600200"/>
            <a:ext cx="3749040" cy="2926080"/>
          </a:xfrm>
          <a:prstGeom prst="rect">
            <a:avLst/>
          </a:prstGeom>
          <a:noFill/>
          <a:ln/>
        </p:spPr>
        <p:txBody>
          <a:bodyPr wrap="square" rtlCol="0" anchor="ctr"/>
          <a:lstStyle/>
          <a:p>
            <a:pPr marL="0" indent="0">
              <a:buNone/>
            </a:pPr>
            <a:r>
              <a:rPr lang="en-US" sz="1300" dirty="0">
                <a:solidFill>
                  <a:srgbClr val="334455"/>
                </a:solidFill>
                <a:latin typeface="Calibri" pitchFamily="34" charset="0"/>
                <a:ea typeface="Calibri" pitchFamily="34" charset="-122"/>
                <a:cs typeface="Calibri" pitchFamily="34" charset="-120"/>
              </a:rPr>
              <a:t>After generating ideas, writers focus on a main point and develop a rough plan:</a:t>
            </a:r>
            <a:endParaRPr lang="en-US" sz="1300" dirty="0"/>
          </a:p>
          <a:p>
            <a:pPr marL="0" indent="0">
              <a:buNone/>
            </a:pPr>
            <a:endParaRPr lang="en-US" sz="1300" dirty="0"/>
          </a:p>
          <a:p>
            <a:pPr marL="0" indent="0">
              <a:buNone/>
            </a:pPr>
            <a:r>
              <a:rPr lang="en-US" sz="1300" dirty="0">
                <a:solidFill>
                  <a:srgbClr val="334455"/>
                </a:solidFill>
                <a:latin typeface="Calibri" pitchFamily="34" charset="0"/>
                <a:ea typeface="Calibri" pitchFamily="34" charset="-122"/>
                <a:cs typeface="Calibri" pitchFamily="34" charset="-120"/>
              </a:rPr>
              <a:t>• Identify your controlling idea</a:t>
            </a:r>
            <a:endParaRPr lang="en-US" sz="1300" dirty="0"/>
          </a:p>
          <a:p>
            <a:pPr marL="0" indent="0">
              <a:buNone/>
            </a:pPr>
            <a:r>
              <a:rPr lang="en-US" sz="1300" dirty="0">
                <a:solidFill>
                  <a:srgbClr val="334455"/>
                </a:solidFill>
                <a:latin typeface="Calibri" pitchFamily="34" charset="0"/>
                <a:ea typeface="Calibri" pitchFamily="34" charset="-122"/>
                <a:cs typeface="Calibri" pitchFamily="34" charset="-120"/>
              </a:rPr>
              <a:t>• Decide on the organisation of supporting points</a:t>
            </a:r>
            <a:endParaRPr lang="en-US" sz="1300" dirty="0"/>
          </a:p>
          <a:p>
            <a:pPr marL="0" indent="0">
              <a:buNone/>
            </a:pPr>
            <a:r>
              <a:rPr lang="en-US" sz="1300" dirty="0">
                <a:solidFill>
                  <a:srgbClr val="334455"/>
                </a:solidFill>
                <a:latin typeface="Calibri" pitchFamily="34" charset="0"/>
                <a:ea typeface="Calibri" pitchFamily="34" charset="-122"/>
                <a:cs typeface="Calibri" pitchFamily="34" charset="-120"/>
              </a:rPr>
              <a:t>• Sketch a paragraph or essay outline</a:t>
            </a:r>
            <a:endParaRPr lang="en-US" sz="1300" dirty="0"/>
          </a:p>
          <a:p>
            <a:pPr marL="0" indent="0">
              <a:buNone/>
            </a:pPr>
            <a:endParaRPr lang="en-US" sz="1300" dirty="0"/>
          </a:p>
          <a:p>
            <a:pPr marL="0" indent="0">
              <a:buNone/>
            </a:pPr>
            <a:r>
              <a:rPr lang="en-US" sz="1300" dirty="0">
                <a:solidFill>
                  <a:srgbClr val="334455"/>
                </a:solidFill>
                <a:latin typeface="Calibri" pitchFamily="34" charset="0"/>
                <a:ea typeface="Calibri" pitchFamily="34" charset="-122"/>
                <a:cs typeface="Calibri" pitchFamily="34" charset="-120"/>
              </a:rPr>
              <a:t>In later chapters, you will study how to write controlling sentences and organise ideas effectively.</a:t>
            </a:r>
            <a:endParaRPr lang="en-US" sz="1300" dirty="0"/>
          </a:p>
        </p:txBody>
      </p:sp>
      <p:sp>
        <p:nvSpPr>
          <p:cNvPr id="7" name="Shape 4"/>
          <p:cNvSpPr/>
          <p:nvPr/>
        </p:nvSpPr>
        <p:spPr>
          <a:xfrm>
            <a:off x="4754880" y="960120"/>
            <a:ext cx="4114800" cy="3794760"/>
          </a:xfrm>
          <a:prstGeom prst="roundRect">
            <a:avLst>
              <a:gd name="adj" fmla="val 3373"/>
            </a:avLst>
          </a:prstGeom>
          <a:solidFill>
            <a:srgbClr val="EDF9F3"/>
          </a:solidFill>
          <a:ln w="12700">
            <a:solidFill>
              <a:srgbClr val="B2DFC8"/>
            </a:solidFill>
            <a:prstDash val="solid"/>
          </a:ln>
          <a:effectLst>
            <a:outerShdw blurRad="101600" dist="25400" dir="2700000" algn="bl" rotWithShape="0">
              <a:srgbClr val="000000">
                <a:alpha val="10000"/>
              </a:srgbClr>
            </a:outerShdw>
          </a:effectLst>
        </p:spPr>
        <p:txBody>
          <a:bodyPr/>
          <a:lstStyle/>
          <a:p>
            <a:endParaRPr lang="es-ES"/>
          </a:p>
        </p:txBody>
      </p:sp>
      <p:sp>
        <p:nvSpPr>
          <p:cNvPr id="8" name="Text 5"/>
          <p:cNvSpPr/>
          <p:nvPr/>
        </p:nvSpPr>
        <p:spPr>
          <a:xfrm>
            <a:off x="4937760" y="1078992"/>
            <a:ext cx="3657600" cy="457200"/>
          </a:xfrm>
          <a:prstGeom prst="rect">
            <a:avLst/>
          </a:prstGeom>
          <a:noFill/>
          <a:ln/>
        </p:spPr>
        <p:txBody>
          <a:bodyPr wrap="square" lIns="0" tIns="0" rIns="0" bIns="0" rtlCol="0" anchor="ctr"/>
          <a:lstStyle/>
          <a:p>
            <a:pPr marL="0" indent="0">
              <a:buNone/>
            </a:pPr>
            <a:r>
              <a:rPr lang="en-US" sz="2000" b="1" dirty="0">
                <a:solidFill>
                  <a:srgbClr val="3A9E78"/>
                </a:solidFill>
                <a:latin typeface="Cambria" pitchFamily="34" charset="0"/>
                <a:ea typeface="Cambria" pitchFamily="34" charset="-122"/>
                <a:cs typeface="Cambria" pitchFamily="34" charset="-120"/>
              </a:rPr>
              <a:t>Drafting</a:t>
            </a:r>
            <a:endParaRPr lang="en-US" sz="2000" dirty="0"/>
          </a:p>
        </p:txBody>
      </p:sp>
      <p:sp>
        <p:nvSpPr>
          <p:cNvPr id="9" name="Text 6"/>
          <p:cNvSpPr/>
          <p:nvPr/>
        </p:nvSpPr>
        <p:spPr>
          <a:xfrm>
            <a:off x="4937760" y="1600200"/>
            <a:ext cx="3749040" cy="2926080"/>
          </a:xfrm>
          <a:prstGeom prst="rect">
            <a:avLst/>
          </a:prstGeom>
          <a:noFill/>
          <a:ln/>
        </p:spPr>
        <p:txBody>
          <a:bodyPr wrap="square" rtlCol="0" anchor="ctr"/>
          <a:lstStyle/>
          <a:p>
            <a:pPr marL="0" indent="0">
              <a:buNone/>
            </a:pPr>
            <a:r>
              <a:rPr lang="en-US" sz="1300" dirty="0">
                <a:solidFill>
                  <a:srgbClr val="334455"/>
                </a:solidFill>
                <a:latin typeface="Calibri" pitchFamily="34" charset="0"/>
                <a:ea typeface="Calibri" pitchFamily="34" charset="-122"/>
                <a:cs typeface="Calibri" pitchFamily="34" charset="-120"/>
              </a:rPr>
              <a:t>Drafting is the actual writing of the paragraph or essay:</a:t>
            </a:r>
            <a:endParaRPr lang="en-US" sz="1300" dirty="0"/>
          </a:p>
          <a:p>
            <a:pPr marL="0" indent="0">
              <a:buNone/>
            </a:pPr>
            <a:endParaRPr lang="en-US" sz="1300" dirty="0"/>
          </a:p>
          <a:p>
            <a:pPr marL="0" indent="0">
              <a:buNone/>
            </a:pPr>
            <a:r>
              <a:rPr lang="en-US" sz="1300" dirty="0">
                <a:solidFill>
                  <a:srgbClr val="334455"/>
                </a:solidFill>
                <a:latin typeface="Calibri" pitchFamily="34" charset="0"/>
                <a:ea typeface="Calibri" pitchFamily="34" charset="-122"/>
                <a:cs typeface="Calibri" pitchFamily="34" charset="-120"/>
              </a:rPr>
              <a:t>• Follow your plan and begin writing</a:t>
            </a:r>
            <a:endParaRPr lang="en-US" sz="1300" dirty="0"/>
          </a:p>
          <a:p>
            <a:pPr marL="0" indent="0">
              <a:buNone/>
            </a:pPr>
            <a:r>
              <a:rPr lang="en-US" sz="1300" dirty="0">
                <a:solidFill>
                  <a:srgbClr val="334455"/>
                </a:solidFill>
                <a:latin typeface="Calibri" pitchFamily="34" charset="0"/>
                <a:ea typeface="Calibri" pitchFamily="34" charset="-122"/>
                <a:cs typeface="Calibri" pitchFamily="34" charset="-120"/>
              </a:rPr>
              <a:t>• Focus on meaning — do not worry about grammar yet</a:t>
            </a:r>
            <a:endParaRPr lang="en-US" sz="1300" dirty="0"/>
          </a:p>
          <a:p>
            <a:pPr marL="0" indent="0">
              <a:buNone/>
            </a:pPr>
            <a:r>
              <a:rPr lang="en-US" sz="1300" dirty="0">
                <a:solidFill>
                  <a:srgbClr val="334455"/>
                </a:solidFill>
                <a:latin typeface="Calibri" pitchFamily="34" charset="0"/>
                <a:ea typeface="Calibri" pitchFamily="34" charset="-122"/>
                <a:cs typeface="Calibri" pitchFamily="34" charset="-120"/>
              </a:rPr>
              <a:t>• You may write in one or several sittings</a:t>
            </a:r>
            <a:endParaRPr lang="en-US" sz="1300" dirty="0"/>
          </a:p>
          <a:p>
            <a:pPr marL="0" indent="0">
              <a:buNone/>
            </a:pPr>
            <a:endParaRPr lang="en-US" sz="1300" dirty="0"/>
          </a:p>
          <a:p>
            <a:pPr marL="0" indent="0">
              <a:buNone/>
            </a:pPr>
            <a:r>
              <a:rPr lang="en-US" sz="1300" dirty="0">
                <a:solidFill>
                  <a:srgbClr val="334455"/>
                </a:solidFill>
                <a:latin typeface="Calibri" pitchFamily="34" charset="0"/>
                <a:ea typeface="Calibri" pitchFamily="34" charset="-122"/>
                <a:cs typeface="Calibri" pitchFamily="34" charset="-120"/>
              </a:rPr>
              <a:t>The first draft is just a starting point, not the finished product.</a:t>
            </a:r>
            <a:endParaRPr lang="en-US" sz="1300" dirty="0"/>
          </a:p>
        </p:txBody>
      </p:sp>
      <p:sp>
        <p:nvSpPr>
          <p:cNvPr id="10" name="Text 7"/>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11" name="Text 8"/>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12" name="Text 9"/>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14</a:t>
            </a:r>
            <a:endParaRPr lang="en-US" sz="900" dirty="0"/>
          </a:p>
        </p:txBody>
      </p:sp>
      <p:pic>
        <p:nvPicPr>
          <p:cNvPr id="16" name="Audio 15">
            <a:hlinkClick r:id="" action="ppaction://media"/>
            <a:extLst>
              <a:ext uri="{FF2B5EF4-FFF2-40B4-BE49-F238E27FC236}">
                <a16:creationId xmlns:a16="http://schemas.microsoft.com/office/drawing/2014/main" id="{61322263-0A3A-A4F1-1032-963606E57AE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9966"/>
    </mc:Choice>
    <mc:Fallback>
      <p:transition spd="slow" advTm="29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Text 0"/>
          <p:cNvSpPr/>
          <p:nvPr/>
        </p:nvSpPr>
        <p:spPr>
          <a:xfrm>
            <a:off x="457200" y="228600"/>
            <a:ext cx="7315200" cy="548640"/>
          </a:xfrm>
          <a:prstGeom prst="rect">
            <a:avLst/>
          </a:prstGeom>
          <a:noFill/>
          <a:ln/>
        </p:spPr>
        <p:txBody>
          <a:bodyPr wrap="square" lIns="0" tIns="0" rIns="0" bIns="0" rtlCol="0" anchor="ctr"/>
          <a:lstStyle/>
          <a:p>
            <a:pPr marL="0" indent="0">
              <a:buNone/>
            </a:pPr>
            <a:r>
              <a:rPr lang="en-US" sz="2800" b="1" dirty="0">
                <a:solidFill>
                  <a:srgbClr val="0B5A72"/>
                </a:solidFill>
                <a:latin typeface="Cambria" pitchFamily="34" charset="0"/>
                <a:ea typeface="Cambria" pitchFamily="34" charset="-122"/>
                <a:cs typeface="Cambria" pitchFamily="34" charset="-120"/>
              </a:rPr>
              <a:t>Revision — Part 1: Revising</a:t>
            </a:r>
            <a:endParaRPr lang="en-US" sz="2800" dirty="0"/>
          </a:p>
        </p:txBody>
      </p:sp>
      <p:sp>
        <p:nvSpPr>
          <p:cNvPr id="4" name="Text 1"/>
          <p:cNvSpPr/>
          <p:nvPr/>
        </p:nvSpPr>
        <p:spPr>
          <a:xfrm>
            <a:off x="457200" y="804672"/>
            <a:ext cx="8229600" cy="502920"/>
          </a:xfrm>
          <a:prstGeom prst="rect">
            <a:avLst/>
          </a:prstGeom>
          <a:noFill/>
          <a:ln/>
        </p:spPr>
        <p:txBody>
          <a:bodyPr wrap="square" rtlCol="0" anchor="ctr"/>
          <a:lstStyle/>
          <a:p>
            <a:pPr marL="0" indent="0">
              <a:buNone/>
            </a:pPr>
            <a:r>
              <a:rPr lang="en-US" sz="1300" i="1" dirty="0">
                <a:solidFill>
                  <a:srgbClr val="4A6572"/>
                </a:solidFill>
                <a:latin typeface="Calibri" pitchFamily="34" charset="0"/>
                <a:ea typeface="Calibri" pitchFamily="34" charset="-122"/>
                <a:cs typeface="Calibri" pitchFamily="34" charset="-120"/>
              </a:rPr>
              <a:t>"Revising is really rethinking or reseeing your paper. During drafting you find ideas; when you revise, you evaluate your writing."</a:t>
            </a:r>
            <a:endParaRPr lang="en-US" sz="1300" dirty="0"/>
          </a:p>
        </p:txBody>
      </p:sp>
      <p:sp>
        <p:nvSpPr>
          <p:cNvPr id="5" name="Shape 2"/>
          <p:cNvSpPr/>
          <p:nvPr/>
        </p:nvSpPr>
        <p:spPr>
          <a:xfrm>
            <a:off x="365760" y="1463040"/>
            <a:ext cx="4114800" cy="1143000"/>
          </a:xfrm>
          <a:prstGeom prst="roundRect">
            <a:avLst>
              <a:gd name="adj" fmla="val 8000"/>
            </a:avLst>
          </a:prstGeom>
          <a:solidFill>
            <a:srgbClr val="F5F5F5"/>
          </a:solidFill>
          <a:ln w="12700">
            <a:solidFill>
              <a:srgbClr val="DDDDDD"/>
            </a:solidFill>
            <a:prstDash val="solid"/>
          </a:ln>
        </p:spPr>
        <p:txBody>
          <a:bodyPr/>
          <a:lstStyle/>
          <a:p>
            <a:endParaRPr lang="es-ES"/>
          </a:p>
        </p:txBody>
      </p:sp>
      <p:sp>
        <p:nvSpPr>
          <p:cNvPr id="6" name="Text 3"/>
          <p:cNvSpPr/>
          <p:nvPr/>
        </p:nvSpPr>
        <p:spPr>
          <a:xfrm>
            <a:off x="502920" y="1554480"/>
            <a:ext cx="3749040" cy="320040"/>
          </a:xfrm>
          <a:prstGeom prst="rect">
            <a:avLst/>
          </a:prstGeom>
          <a:noFill/>
          <a:ln/>
        </p:spPr>
        <p:txBody>
          <a:bodyPr wrap="square" lIns="0" tIns="0" rIns="0" bIns="0" rtlCol="0" anchor="ctr"/>
          <a:lstStyle/>
          <a:p>
            <a:pPr marL="0" indent="0">
              <a:buNone/>
            </a:pPr>
            <a:r>
              <a:rPr lang="en-US" sz="1400" b="1" dirty="0">
                <a:solidFill>
                  <a:srgbClr val="0B5A72"/>
                </a:solidFill>
                <a:latin typeface="Cambria" pitchFamily="34" charset="0"/>
                <a:ea typeface="Cambria" pitchFamily="34" charset="-122"/>
                <a:cs typeface="Cambria" pitchFamily="34" charset="-120"/>
              </a:rPr>
              <a:t>➕  Add</a:t>
            </a:r>
            <a:endParaRPr lang="en-US" sz="1400" dirty="0"/>
          </a:p>
        </p:txBody>
      </p:sp>
      <p:sp>
        <p:nvSpPr>
          <p:cNvPr id="7" name="Text 4"/>
          <p:cNvSpPr/>
          <p:nvPr/>
        </p:nvSpPr>
        <p:spPr>
          <a:xfrm>
            <a:off x="502920" y="1883664"/>
            <a:ext cx="3749040" cy="640080"/>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Add material to support your ideas, or add sentences and phrases to connect them.</a:t>
            </a:r>
            <a:endParaRPr lang="en-US" sz="1200" dirty="0"/>
          </a:p>
        </p:txBody>
      </p:sp>
      <p:sp>
        <p:nvSpPr>
          <p:cNvPr id="8" name="Shape 5"/>
          <p:cNvSpPr/>
          <p:nvPr/>
        </p:nvSpPr>
        <p:spPr>
          <a:xfrm>
            <a:off x="4754880" y="1463040"/>
            <a:ext cx="4114800" cy="1143000"/>
          </a:xfrm>
          <a:prstGeom prst="roundRect">
            <a:avLst>
              <a:gd name="adj" fmla="val 8000"/>
            </a:avLst>
          </a:prstGeom>
          <a:solidFill>
            <a:srgbClr val="F5F5F5"/>
          </a:solidFill>
          <a:ln w="12700">
            <a:solidFill>
              <a:srgbClr val="DDDDDD"/>
            </a:solidFill>
            <a:prstDash val="solid"/>
          </a:ln>
        </p:spPr>
        <p:txBody>
          <a:bodyPr/>
          <a:lstStyle/>
          <a:p>
            <a:endParaRPr lang="es-ES"/>
          </a:p>
        </p:txBody>
      </p:sp>
      <p:sp>
        <p:nvSpPr>
          <p:cNvPr id="9" name="Text 6"/>
          <p:cNvSpPr/>
          <p:nvPr/>
        </p:nvSpPr>
        <p:spPr>
          <a:xfrm>
            <a:off x="4892040" y="1554480"/>
            <a:ext cx="3749040" cy="320040"/>
          </a:xfrm>
          <a:prstGeom prst="rect">
            <a:avLst/>
          </a:prstGeom>
          <a:noFill/>
          <a:ln/>
        </p:spPr>
        <p:txBody>
          <a:bodyPr wrap="square" lIns="0" tIns="0" rIns="0" bIns="0" rtlCol="0" anchor="ctr"/>
          <a:lstStyle/>
          <a:p>
            <a:pPr marL="0" indent="0">
              <a:buNone/>
            </a:pPr>
            <a:r>
              <a:rPr lang="en-US" sz="1400" b="1" dirty="0">
                <a:solidFill>
                  <a:srgbClr val="0B5A72"/>
                </a:solidFill>
                <a:latin typeface="Cambria" pitchFamily="34" charset="0"/>
                <a:ea typeface="Cambria" pitchFamily="34" charset="-122"/>
                <a:cs typeface="Cambria" pitchFamily="34" charset="-120"/>
              </a:rPr>
              <a:t>✂  Cut</a:t>
            </a:r>
            <a:endParaRPr lang="en-US" sz="1400" dirty="0"/>
          </a:p>
        </p:txBody>
      </p:sp>
      <p:sp>
        <p:nvSpPr>
          <p:cNvPr id="10" name="Text 7"/>
          <p:cNvSpPr/>
          <p:nvPr/>
        </p:nvSpPr>
        <p:spPr>
          <a:xfrm>
            <a:off x="4892040" y="1883664"/>
            <a:ext cx="3749040" cy="640080"/>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Remove parts that are not relevant to the topic or that repeat what has already been said.</a:t>
            </a:r>
            <a:endParaRPr lang="en-US" sz="1200" dirty="0"/>
          </a:p>
        </p:txBody>
      </p:sp>
      <p:sp>
        <p:nvSpPr>
          <p:cNvPr id="11" name="Shape 8"/>
          <p:cNvSpPr/>
          <p:nvPr/>
        </p:nvSpPr>
        <p:spPr>
          <a:xfrm>
            <a:off x="365760" y="2788920"/>
            <a:ext cx="4114800" cy="1143000"/>
          </a:xfrm>
          <a:prstGeom prst="roundRect">
            <a:avLst>
              <a:gd name="adj" fmla="val 8000"/>
            </a:avLst>
          </a:prstGeom>
          <a:solidFill>
            <a:srgbClr val="F5F5F5"/>
          </a:solidFill>
          <a:ln w="12700">
            <a:solidFill>
              <a:srgbClr val="DDDDDD"/>
            </a:solidFill>
            <a:prstDash val="solid"/>
          </a:ln>
        </p:spPr>
        <p:txBody>
          <a:bodyPr/>
          <a:lstStyle/>
          <a:p>
            <a:endParaRPr lang="es-ES"/>
          </a:p>
        </p:txBody>
      </p:sp>
      <p:sp>
        <p:nvSpPr>
          <p:cNvPr id="12" name="Text 9"/>
          <p:cNvSpPr/>
          <p:nvPr/>
        </p:nvSpPr>
        <p:spPr>
          <a:xfrm>
            <a:off x="502920" y="2880360"/>
            <a:ext cx="3749040" cy="320040"/>
          </a:xfrm>
          <a:prstGeom prst="rect">
            <a:avLst/>
          </a:prstGeom>
          <a:noFill/>
          <a:ln/>
        </p:spPr>
        <p:txBody>
          <a:bodyPr wrap="square" lIns="0" tIns="0" rIns="0" bIns="0" rtlCol="0" anchor="ctr"/>
          <a:lstStyle/>
          <a:p>
            <a:pPr marL="0" indent="0">
              <a:buNone/>
            </a:pPr>
            <a:r>
              <a:rPr lang="en-US" sz="1400" b="1" dirty="0">
                <a:solidFill>
                  <a:srgbClr val="0B5A72"/>
                </a:solidFill>
                <a:latin typeface="Cambria" pitchFamily="34" charset="0"/>
                <a:ea typeface="Cambria" pitchFamily="34" charset="-122"/>
                <a:cs typeface="Cambria" pitchFamily="34" charset="-120"/>
              </a:rPr>
              <a:t>🔄  Replace</a:t>
            </a:r>
            <a:endParaRPr lang="en-US" sz="1400" dirty="0"/>
          </a:p>
        </p:txBody>
      </p:sp>
      <p:sp>
        <p:nvSpPr>
          <p:cNvPr id="13" name="Text 10"/>
          <p:cNvSpPr/>
          <p:nvPr/>
        </p:nvSpPr>
        <p:spPr>
          <a:xfrm>
            <a:off x="502920" y="3209544"/>
            <a:ext cx="3749040" cy="640080"/>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Substitute cut sections with stronger, more relevant material.</a:t>
            </a:r>
            <a:endParaRPr lang="en-US" sz="1200" dirty="0"/>
          </a:p>
        </p:txBody>
      </p:sp>
      <p:sp>
        <p:nvSpPr>
          <p:cNvPr id="14" name="Shape 11"/>
          <p:cNvSpPr/>
          <p:nvPr/>
        </p:nvSpPr>
        <p:spPr>
          <a:xfrm>
            <a:off x="4754880" y="2788920"/>
            <a:ext cx="4114800" cy="1143000"/>
          </a:xfrm>
          <a:prstGeom prst="roundRect">
            <a:avLst>
              <a:gd name="adj" fmla="val 8000"/>
            </a:avLst>
          </a:prstGeom>
          <a:solidFill>
            <a:srgbClr val="F5F5F5"/>
          </a:solidFill>
          <a:ln w="12700">
            <a:solidFill>
              <a:srgbClr val="DDDDDD"/>
            </a:solidFill>
            <a:prstDash val="solid"/>
          </a:ln>
        </p:spPr>
        <p:txBody>
          <a:bodyPr/>
          <a:lstStyle/>
          <a:p>
            <a:endParaRPr lang="es-ES"/>
          </a:p>
        </p:txBody>
      </p:sp>
      <p:sp>
        <p:nvSpPr>
          <p:cNvPr id="15" name="Text 12"/>
          <p:cNvSpPr/>
          <p:nvPr/>
        </p:nvSpPr>
        <p:spPr>
          <a:xfrm>
            <a:off x="4892040" y="2880360"/>
            <a:ext cx="3749040" cy="320040"/>
          </a:xfrm>
          <a:prstGeom prst="rect">
            <a:avLst/>
          </a:prstGeom>
          <a:noFill/>
          <a:ln/>
        </p:spPr>
        <p:txBody>
          <a:bodyPr wrap="square" lIns="0" tIns="0" rIns="0" bIns="0" rtlCol="0" anchor="ctr"/>
          <a:lstStyle/>
          <a:p>
            <a:pPr marL="0" indent="0">
              <a:buNone/>
            </a:pPr>
            <a:r>
              <a:rPr lang="en-US" sz="1400" b="1" dirty="0">
                <a:solidFill>
                  <a:srgbClr val="0B5A72"/>
                </a:solidFill>
                <a:latin typeface="Cambria" pitchFamily="34" charset="0"/>
                <a:ea typeface="Cambria" pitchFamily="34" charset="-122"/>
                <a:cs typeface="Cambria" pitchFamily="34" charset="-120"/>
              </a:rPr>
              <a:t>↕  Move</a:t>
            </a:r>
            <a:endParaRPr lang="en-US" sz="1400" dirty="0"/>
          </a:p>
        </p:txBody>
      </p:sp>
      <p:sp>
        <p:nvSpPr>
          <p:cNvPr id="16" name="Text 13"/>
          <p:cNvSpPr/>
          <p:nvPr/>
        </p:nvSpPr>
        <p:spPr>
          <a:xfrm>
            <a:off x="4892040" y="3209544"/>
            <a:ext cx="3749040" cy="640080"/>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Reorganise sentences or paragraphs to improve order and logical flow.</a:t>
            </a:r>
            <a:endParaRPr lang="en-US" sz="1200" dirty="0"/>
          </a:p>
        </p:txBody>
      </p:sp>
      <p:sp>
        <p:nvSpPr>
          <p:cNvPr id="17" name="Shape 14"/>
          <p:cNvSpPr/>
          <p:nvPr/>
        </p:nvSpPr>
        <p:spPr>
          <a:xfrm>
            <a:off x="365760" y="4160520"/>
            <a:ext cx="8412480" cy="685800"/>
          </a:xfrm>
          <a:prstGeom prst="roundRect">
            <a:avLst>
              <a:gd name="adj" fmla="val 13333"/>
            </a:avLst>
          </a:prstGeom>
          <a:solidFill>
            <a:srgbClr val="FFF8F0"/>
          </a:solidFill>
          <a:ln w="12700">
            <a:solidFill>
              <a:srgbClr val="F2C99A"/>
            </a:solidFill>
            <a:prstDash val="solid"/>
          </a:ln>
        </p:spPr>
        <p:txBody>
          <a:bodyPr/>
          <a:lstStyle/>
          <a:p>
            <a:endParaRPr lang="es-ES"/>
          </a:p>
        </p:txBody>
      </p:sp>
      <p:sp>
        <p:nvSpPr>
          <p:cNvPr id="18" name="Text 15"/>
          <p:cNvSpPr/>
          <p:nvPr/>
        </p:nvSpPr>
        <p:spPr>
          <a:xfrm>
            <a:off x="548640" y="4224528"/>
            <a:ext cx="8046720" cy="548640"/>
          </a:xfrm>
          <a:prstGeom prst="rect">
            <a:avLst/>
          </a:prstGeom>
          <a:noFill/>
          <a:ln/>
        </p:spPr>
        <p:txBody>
          <a:bodyPr wrap="square" rtlCol="0" anchor="ctr"/>
          <a:lstStyle/>
          <a:p>
            <a:pPr marL="0" indent="0">
              <a:buNone/>
            </a:pPr>
            <a:r>
              <a:rPr lang="en-US" sz="1200" dirty="0">
                <a:solidFill>
                  <a:srgbClr val="C06020"/>
                </a:solidFill>
                <a:latin typeface="Calibri" pitchFamily="34" charset="0"/>
                <a:ea typeface="Calibri" pitchFamily="34" charset="-122"/>
                <a:cs typeface="Calibri" pitchFamily="34" charset="-120"/>
              </a:rPr>
              <a:t>💡  Peer Review: Ask a classmate to read your draft. Be a coach, not a judge — comment on strengths and weaknesses specifically.</a:t>
            </a:r>
            <a:endParaRPr lang="en-US" sz="1200" dirty="0"/>
          </a:p>
        </p:txBody>
      </p:sp>
      <p:sp>
        <p:nvSpPr>
          <p:cNvPr id="19" name="Text 16"/>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20" name="Text 17"/>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21" name="Text 18"/>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15</a:t>
            </a:r>
            <a:endParaRPr lang="en-US" sz="900" dirty="0"/>
          </a:p>
        </p:txBody>
      </p:sp>
      <p:pic>
        <p:nvPicPr>
          <p:cNvPr id="25" name="Audio 24">
            <a:hlinkClick r:id="" action="ppaction://media"/>
            <a:extLst>
              <a:ext uri="{FF2B5EF4-FFF2-40B4-BE49-F238E27FC236}">
                <a16:creationId xmlns:a16="http://schemas.microsoft.com/office/drawing/2014/main" id="{C0001939-919F-3334-61F9-D5A99F36D8A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0179"/>
    </mc:Choice>
    <mc:Fallback>
      <p:transition spd="slow" advTm="20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Text 0"/>
          <p:cNvSpPr/>
          <p:nvPr/>
        </p:nvSpPr>
        <p:spPr>
          <a:xfrm>
            <a:off x="457200" y="228600"/>
            <a:ext cx="7315200" cy="548640"/>
          </a:xfrm>
          <a:prstGeom prst="rect">
            <a:avLst/>
          </a:prstGeom>
          <a:noFill/>
          <a:ln/>
        </p:spPr>
        <p:txBody>
          <a:bodyPr wrap="square" lIns="0" tIns="0" rIns="0" bIns="0" rtlCol="0" anchor="ctr"/>
          <a:lstStyle/>
          <a:p>
            <a:pPr marL="0" indent="0">
              <a:buNone/>
            </a:pPr>
            <a:r>
              <a:rPr lang="en-US" sz="2800" b="1" dirty="0">
                <a:solidFill>
                  <a:srgbClr val="0B5A72"/>
                </a:solidFill>
                <a:latin typeface="Cambria" pitchFamily="34" charset="0"/>
                <a:ea typeface="Cambria" pitchFamily="34" charset="-122"/>
                <a:cs typeface="Cambria" pitchFamily="34" charset="-120"/>
              </a:rPr>
              <a:t>Revision — Part 2: Editing</a:t>
            </a:r>
            <a:endParaRPr lang="en-US" sz="2800" dirty="0"/>
          </a:p>
        </p:txBody>
      </p:sp>
      <p:sp>
        <p:nvSpPr>
          <p:cNvPr id="4" name="Text 1"/>
          <p:cNvSpPr/>
          <p:nvPr/>
        </p:nvSpPr>
        <p:spPr>
          <a:xfrm>
            <a:off x="457200" y="804672"/>
            <a:ext cx="8229600" cy="411480"/>
          </a:xfrm>
          <a:prstGeom prst="rect">
            <a:avLst/>
          </a:prstGeom>
          <a:noFill/>
          <a:ln/>
        </p:spPr>
        <p:txBody>
          <a:bodyPr wrap="square" rtlCol="0" anchor="ctr"/>
          <a:lstStyle/>
          <a:p>
            <a:pPr marL="0" indent="0">
              <a:buNone/>
            </a:pPr>
            <a:r>
              <a:rPr lang="en-US" sz="1300" dirty="0">
                <a:solidFill>
                  <a:srgbClr val="4A6572"/>
                </a:solidFill>
                <a:latin typeface="Calibri" pitchFamily="34" charset="0"/>
                <a:ea typeface="Calibri" pitchFamily="34" charset="-122"/>
                <a:cs typeface="Calibri" pitchFamily="34" charset="-120"/>
              </a:rPr>
              <a:t>Editing is the final stage. Once satisfied with the content, you turn your attention to form and expression.</a:t>
            </a:r>
            <a:endParaRPr lang="en-US" sz="1300" dirty="0"/>
          </a:p>
        </p:txBody>
      </p:sp>
      <p:sp>
        <p:nvSpPr>
          <p:cNvPr id="5" name="Shape 2"/>
          <p:cNvSpPr/>
          <p:nvPr/>
        </p:nvSpPr>
        <p:spPr>
          <a:xfrm>
            <a:off x="365760" y="1325880"/>
            <a:ext cx="4114800" cy="2971800"/>
          </a:xfrm>
          <a:prstGeom prst="roundRect">
            <a:avLst>
              <a:gd name="adj" fmla="val 3692"/>
            </a:avLst>
          </a:prstGeom>
          <a:solidFill>
            <a:srgbClr val="FDF0F3"/>
          </a:solidFill>
          <a:ln w="12700">
            <a:solidFill>
              <a:srgbClr val="EEC0CB"/>
            </a:solidFill>
            <a:prstDash val="solid"/>
          </a:ln>
        </p:spPr>
        <p:txBody>
          <a:bodyPr/>
          <a:lstStyle/>
          <a:p>
            <a:endParaRPr lang="es-ES"/>
          </a:p>
        </p:txBody>
      </p:sp>
      <p:sp>
        <p:nvSpPr>
          <p:cNvPr id="6" name="Text 3"/>
          <p:cNvSpPr/>
          <p:nvPr/>
        </p:nvSpPr>
        <p:spPr>
          <a:xfrm>
            <a:off x="548640" y="1417320"/>
            <a:ext cx="3749040" cy="384048"/>
          </a:xfrm>
          <a:prstGeom prst="rect">
            <a:avLst/>
          </a:prstGeom>
          <a:noFill/>
          <a:ln/>
        </p:spPr>
        <p:txBody>
          <a:bodyPr wrap="square" lIns="0" tIns="0" rIns="0" bIns="0" rtlCol="0" anchor="ctr"/>
          <a:lstStyle/>
          <a:p>
            <a:pPr marL="0" indent="0">
              <a:buNone/>
            </a:pPr>
            <a:r>
              <a:rPr lang="en-US" sz="1600" b="1" dirty="0">
                <a:solidFill>
                  <a:srgbClr val="B85C6E"/>
                </a:solidFill>
                <a:latin typeface="Cambria" pitchFamily="34" charset="0"/>
                <a:ea typeface="Cambria" pitchFamily="34" charset="-122"/>
                <a:cs typeface="Cambria" pitchFamily="34" charset="-120"/>
              </a:rPr>
              <a:t>Editing Focus</a:t>
            </a:r>
            <a:endParaRPr lang="en-US" sz="1600" dirty="0"/>
          </a:p>
        </p:txBody>
      </p:sp>
      <p:sp>
        <p:nvSpPr>
          <p:cNvPr id="7" name="Text 4"/>
          <p:cNvSpPr/>
          <p:nvPr/>
        </p:nvSpPr>
        <p:spPr>
          <a:xfrm>
            <a:off x="548640" y="1883664"/>
            <a:ext cx="3749040" cy="475488"/>
          </a:xfrm>
          <a:prstGeom prst="rect">
            <a:avLst/>
          </a:prstGeom>
          <a:noFill/>
          <a:ln/>
        </p:spPr>
        <p:txBody>
          <a:bodyPr wrap="square" rtlCol="0" anchor="ctr"/>
          <a:lstStyle/>
          <a:p>
            <a:pPr marL="342900" indent="-342900">
              <a:buSzPct val="100000"/>
              <a:buChar char="•"/>
            </a:pPr>
            <a:r>
              <a:rPr lang="en-US" sz="1200" dirty="0">
                <a:solidFill>
                  <a:srgbClr val="334455"/>
                </a:solidFill>
                <a:latin typeface="Calibri" pitchFamily="34" charset="0"/>
                <a:ea typeface="Calibri" pitchFamily="34" charset="-122"/>
                <a:cs typeface="Calibri" pitchFamily="34" charset="-120"/>
              </a:rPr>
              <a:t>Rephrase unclear or imprecise sentences.</a:t>
            </a:r>
            <a:endParaRPr lang="en-US" sz="1200" dirty="0"/>
          </a:p>
        </p:txBody>
      </p:sp>
      <p:sp>
        <p:nvSpPr>
          <p:cNvPr id="8" name="Text 5"/>
          <p:cNvSpPr/>
          <p:nvPr/>
        </p:nvSpPr>
        <p:spPr>
          <a:xfrm>
            <a:off x="548640" y="2414016"/>
            <a:ext cx="3749040" cy="475488"/>
          </a:xfrm>
          <a:prstGeom prst="rect">
            <a:avLst/>
          </a:prstGeom>
          <a:noFill/>
          <a:ln/>
        </p:spPr>
        <p:txBody>
          <a:bodyPr wrap="square" rtlCol="0" anchor="ctr"/>
          <a:lstStyle/>
          <a:p>
            <a:pPr marL="342900" indent="-342900">
              <a:buSzPct val="100000"/>
              <a:buChar char="•"/>
            </a:pPr>
            <a:r>
              <a:rPr lang="en-US" sz="1200" dirty="0">
                <a:solidFill>
                  <a:srgbClr val="334455"/>
                </a:solidFill>
                <a:latin typeface="Calibri" pitchFamily="34" charset="0"/>
                <a:ea typeface="Calibri" pitchFamily="34" charset="-122"/>
                <a:cs typeface="Calibri" pitchFamily="34" charset="-120"/>
              </a:rPr>
              <a:t>Ensure grammatical and mechanical correctness.</a:t>
            </a:r>
            <a:endParaRPr lang="en-US" sz="1200" dirty="0"/>
          </a:p>
        </p:txBody>
      </p:sp>
      <p:sp>
        <p:nvSpPr>
          <p:cNvPr id="9" name="Text 6"/>
          <p:cNvSpPr/>
          <p:nvPr/>
        </p:nvSpPr>
        <p:spPr>
          <a:xfrm>
            <a:off x="548640" y="2944368"/>
            <a:ext cx="3749040" cy="475488"/>
          </a:xfrm>
          <a:prstGeom prst="rect">
            <a:avLst/>
          </a:prstGeom>
          <a:noFill/>
          <a:ln/>
        </p:spPr>
        <p:txBody>
          <a:bodyPr wrap="square" rtlCol="0" anchor="ctr"/>
          <a:lstStyle/>
          <a:p>
            <a:pPr marL="342900" indent="-342900">
              <a:buSzPct val="100000"/>
              <a:buChar char="•"/>
            </a:pPr>
            <a:r>
              <a:rPr lang="en-US" sz="1200" dirty="0">
                <a:solidFill>
                  <a:srgbClr val="334455"/>
                </a:solidFill>
                <a:latin typeface="Calibri" pitchFamily="34" charset="0"/>
                <a:ea typeface="Calibri" pitchFamily="34" charset="-122"/>
                <a:cs typeface="Calibri" pitchFamily="34" charset="-120"/>
              </a:rPr>
              <a:t>Check that all ideas are well-expressed.</a:t>
            </a:r>
            <a:endParaRPr lang="en-US" sz="1200" dirty="0"/>
          </a:p>
        </p:txBody>
      </p:sp>
      <p:sp>
        <p:nvSpPr>
          <p:cNvPr id="10" name="Text 7"/>
          <p:cNvSpPr/>
          <p:nvPr/>
        </p:nvSpPr>
        <p:spPr>
          <a:xfrm>
            <a:off x="548640" y="3474720"/>
            <a:ext cx="3749040" cy="475488"/>
          </a:xfrm>
          <a:prstGeom prst="rect">
            <a:avLst/>
          </a:prstGeom>
          <a:noFill/>
          <a:ln/>
        </p:spPr>
        <p:txBody>
          <a:bodyPr wrap="square" rtlCol="0" anchor="ctr"/>
          <a:lstStyle/>
          <a:p>
            <a:pPr marL="342900" indent="-342900">
              <a:buSzPct val="100000"/>
              <a:buChar char="•"/>
            </a:pPr>
            <a:r>
              <a:rPr lang="en-US" sz="1200" dirty="0">
                <a:solidFill>
                  <a:srgbClr val="334455"/>
                </a:solidFill>
                <a:latin typeface="Calibri" pitchFamily="34" charset="0"/>
                <a:ea typeface="Calibri" pitchFamily="34" charset="-122"/>
                <a:cs typeface="Calibri" pitchFamily="34" charset="-120"/>
              </a:rPr>
              <a:t>Practise catching your own mistakes.</a:t>
            </a:r>
            <a:endParaRPr lang="en-US" sz="1200" dirty="0"/>
          </a:p>
        </p:txBody>
      </p:sp>
      <p:sp>
        <p:nvSpPr>
          <p:cNvPr id="11" name="Shape 8"/>
          <p:cNvSpPr/>
          <p:nvPr/>
        </p:nvSpPr>
        <p:spPr>
          <a:xfrm>
            <a:off x="4754880" y="1325880"/>
            <a:ext cx="4114800" cy="2971800"/>
          </a:xfrm>
          <a:prstGeom prst="roundRect">
            <a:avLst>
              <a:gd name="adj" fmla="val 3692"/>
            </a:avLst>
          </a:prstGeom>
          <a:solidFill>
            <a:srgbClr val="F5F3FC"/>
          </a:solidFill>
          <a:ln w="12700">
            <a:solidFill>
              <a:srgbClr val="D0C8F0"/>
            </a:solidFill>
            <a:prstDash val="solid"/>
          </a:ln>
        </p:spPr>
        <p:txBody>
          <a:bodyPr/>
          <a:lstStyle/>
          <a:p>
            <a:endParaRPr lang="es-ES"/>
          </a:p>
        </p:txBody>
      </p:sp>
      <p:sp>
        <p:nvSpPr>
          <p:cNvPr id="12" name="Text 9"/>
          <p:cNvSpPr/>
          <p:nvPr/>
        </p:nvSpPr>
        <p:spPr>
          <a:xfrm>
            <a:off x="4937760" y="1417320"/>
            <a:ext cx="3749040" cy="384048"/>
          </a:xfrm>
          <a:prstGeom prst="rect">
            <a:avLst/>
          </a:prstGeom>
          <a:noFill/>
          <a:ln/>
        </p:spPr>
        <p:txBody>
          <a:bodyPr wrap="square" lIns="0" tIns="0" rIns="0" bIns="0" rtlCol="0" anchor="ctr"/>
          <a:lstStyle/>
          <a:p>
            <a:pPr marL="0" indent="0">
              <a:buNone/>
            </a:pPr>
            <a:r>
              <a:rPr lang="en-US" sz="1600" b="1" dirty="0">
                <a:solidFill>
                  <a:srgbClr val="7B6EAB"/>
                </a:solidFill>
                <a:latin typeface="Cambria" pitchFamily="34" charset="0"/>
                <a:ea typeface="Cambria" pitchFamily="34" charset="-122"/>
                <a:cs typeface="Cambria" pitchFamily="34" charset="-120"/>
              </a:rPr>
              <a:t>Proofreading</a:t>
            </a:r>
            <a:endParaRPr lang="en-US" sz="1600" dirty="0"/>
          </a:p>
        </p:txBody>
      </p:sp>
      <p:sp>
        <p:nvSpPr>
          <p:cNvPr id="13" name="Text 10"/>
          <p:cNvSpPr/>
          <p:nvPr/>
        </p:nvSpPr>
        <p:spPr>
          <a:xfrm>
            <a:off x="4937760" y="1883664"/>
            <a:ext cx="3749040" cy="475488"/>
          </a:xfrm>
          <a:prstGeom prst="rect">
            <a:avLst/>
          </a:prstGeom>
          <a:noFill/>
          <a:ln/>
        </p:spPr>
        <p:txBody>
          <a:bodyPr wrap="square" rtlCol="0" anchor="ctr"/>
          <a:lstStyle/>
          <a:p>
            <a:pPr marL="342900" indent="-342900">
              <a:buSzPct val="100000"/>
              <a:buChar char="•"/>
            </a:pPr>
            <a:r>
              <a:rPr lang="en-US" sz="1200" dirty="0">
                <a:solidFill>
                  <a:srgbClr val="334455"/>
                </a:solidFill>
                <a:latin typeface="Calibri" pitchFamily="34" charset="0"/>
                <a:ea typeface="Calibri" pitchFamily="34" charset="-122"/>
                <a:cs typeface="Calibri" pitchFamily="34" charset="-120"/>
              </a:rPr>
              <a:t>Read your paper for remaining errors.</a:t>
            </a:r>
            <a:endParaRPr lang="en-US" sz="1200" dirty="0"/>
          </a:p>
        </p:txBody>
      </p:sp>
      <p:sp>
        <p:nvSpPr>
          <p:cNvPr id="14" name="Text 11"/>
          <p:cNvSpPr/>
          <p:nvPr/>
        </p:nvSpPr>
        <p:spPr>
          <a:xfrm>
            <a:off x="4937760" y="2414016"/>
            <a:ext cx="3749040" cy="475488"/>
          </a:xfrm>
          <a:prstGeom prst="rect">
            <a:avLst/>
          </a:prstGeom>
          <a:noFill/>
          <a:ln/>
        </p:spPr>
        <p:txBody>
          <a:bodyPr wrap="square" rtlCol="0" anchor="ctr"/>
          <a:lstStyle/>
          <a:p>
            <a:pPr marL="342900" indent="-342900">
              <a:buSzPct val="100000"/>
              <a:buChar char="•"/>
            </a:pPr>
            <a:r>
              <a:rPr lang="en-US" sz="1200" dirty="0">
                <a:solidFill>
                  <a:srgbClr val="334455"/>
                </a:solidFill>
                <a:latin typeface="Calibri" pitchFamily="34" charset="0"/>
                <a:ea typeface="Calibri" pitchFamily="34" charset="-122"/>
                <a:cs typeface="Calibri" pitchFamily="34" charset="-120"/>
              </a:rPr>
              <a:t>Check grammar, spelling, and punctuation.</a:t>
            </a:r>
            <a:endParaRPr lang="en-US" sz="1200" dirty="0"/>
          </a:p>
        </p:txBody>
      </p:sp>
      <p:sp>
        <p:nvSpPr>
          <p:cNvPr id="15" name="Text 12"/>
          <p:cNvSpPr/>
          <p:nvPr/>
        </p:nvSpPr>
        <p:spPr>
          <a:xfrm>
            <a:off x="4937760" y="2944368"/>
            <a:ext cx="3749040" cy="475488"/>
          </a:xfrm>
          <a:prstGeom prst="rect">
            <a:avLst/>
          </a:prstGeom>
          <a:noFill/>
          <a:ln/>
        </p:spPr>
        <p:txBody>
          <a:bodyPr wrap="square" rtlCol="0" anchor="ctr"/>
          <a:lstStyle/>
          <a:p>
            <a:pPr marL="342900" indent="-342900">
              <a:buSzPct val="100000"/>
              <a:buChar char="•"/>
            </a:pPr>
            <a:r>
              <a:rPr lang="en-US" sz="1200" dirty="0">
                <a:solidFill>
                  <a:srgbClr val="334455"/>
                </a:solidFill>
                <a:latin typeface="Calibri" pitchFamily="34" charset="0"/>
                <a:ea typeface="Calibri" pitchFamily="34" charset="-122"/>
                <a:cs typeface="Calibri" pitchFamily="34" charset="-120"/>
              </a:rPr>
              <a:t>Verify mechanics and formatting.</a:t>
            </a:r>
            <a:endParaRPr lang="en-US" sz="1200" dirty="0"/>
          </a:p>
        </p:txBody>
      </p:sp>
      <p:sp>
        <p:nvSpPr>
          <p:cNvPr id="16" name="Text 13"/>
          <p:cNvSpPr/>
          <p:nvPr/>
        </p:nvSpPr>
        <p:spPr>
          <a:xfrm>
            <a:off x="4937760" y="3474720"/>
            <a:ext cx="3749040" cy="475488"/>
          </a:xfrm>
          <a:prstGeom prst="rect">
            <a:avLst/>
          </a:prstGeom>
          <a:noFill/>
          <a:ln/>
        </p:spPr>
        <p:txBody>
          <a:bodyPr wrap="square" rtlCol="0" anchor="ctr"/>
          <a:lstStyle/>
          <a:p>
            <a:pPr marL="342900" indent="-342900">
              <a:buSzPct val="100000"/>
              <a:buChar char="•"/>
            </a:pPr>
            <a:r>
              <a:rPr lang="en-US" sz="1200" dirty="0">
                <a:solidFill>
                  <a:srgbClr val="334455"/>
                </a:solidFill>
                <a:latin typeface="Calibri" pitchFamily="34" charset="0"/>
                <a:ea typeface="Calibri" pitchFamily="34" charset="-122"/>
                <a:cs typeface="Calibri" pitchFamily="34" charset="-120"/>
              </a:rPr>
              <a:t>This is the last step before submission.</a:t>
            </a:r>
            <a:endParaRPr lang="en-US" sz="1200" dirty="0"/>
          </a:p>
        </p:txBody>
      </p:sp>
      <p:sp>
        <p:nvSpPr>
          <p:cNvPr id="17" name="Shape 14"/>
          <p:cNvSpPr/>
          <p:nvPr/>
        </p:nvSpPr>
        <p:spPr>
          <a:xfrm>
            <a:off x="365760" y="4389120"/>
            <a:ext cx="8412480" cy="502920"/>
          </a:xfrm>
          <a:prstGeom prst="roundRect">
            <a:avLst>
              <a:gd name="adj" fmla="val 18182"/>
            </a:avLst>
          </a:prstGeom>
          <a:solidFill>
            <a:srgbClr val="E8F5EE"/>
          </a:solidFill>
          <a:ln w="12700">
            <a:solidFill>
              <a:srgbClr val="B2DFC8"/>
            </a:solidFill>
            <a:prstDash val="solid"/>
          </a:ln>
        </p:spPr>
        <p:txBody>
          <a:bodyPr/>
          <a:lstStyle/>
          <a:p>
            <a:endParaRPr lang="es-ES"/>
          </a:p>
        </p:txBody>
      </p:sp>
      <p:sp>
        <p:nvSpPr>
          <p:cNvPr id="18" name="Text 15"/>
          <p:cNvSpPr/>
          <p:nvPr/>
        </p:nvSpPr>
        <p:spPr>
          <a:xfrm>
            <a:off x="548640" y="4453128"/>
            <a:ext cx="8046720" cy="347472"/>
          </a:xfrm>
          <a:prstGeom prst="rect">
            <a:avLst/>
          </a:prstGeom>
          <a:noFill/>
          <a:ln/>
        </p:spPr>
        <p:txBody>
          <a:bodyPr wrap="square" lIns="0" tIns="0" rIns="0" bIns="0" rtlCol="0" anchor="ctr"/>
          <a:lstStyle/>
          <a:p>
            <a:pPr marL="0" indent="0">
              <a:buNone/>
            </a:pPr>
            <a:r>
              <a:rPr lang="en-US" sz="1200" dirty="0">
                <a:solidFill>
                  <a:srgbClr val="2A7A50"/>
                </a:solidFill>
                <a:latin typeface="Calibri" pitchFamily="34" charset="0"/>
                <a:ea typeface="Calibri" pitchFamily="34" charset="-122"/>
                <a:cs typeface="Calibri" pitchFamily="34" charset="-120"/>
              </a:rPr>
              <a:t>🔑  The writing process is flexible — move back and forth between stages as needed. Develop your own individual method.</a:t>
            </a:r>
            <a:endParaRPr lang="en-US" sz="1200" dirty="0"/>
          </a:p>
        </p:txBody>
      </p:sp>
      <p:sp>
        <p:nvSpPr>
          <p:cNvPr id="19" name="Text 16"/>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20" name="Text 17"/>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21" name="Text 18"/>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16</a:t>
            </a:r>
            <a:endParaRPr lang="en-US" sz="900" dirty="0"/>
          </a:p>
        </p:txBody>
      </p:sp>
      <p:pic>
        <p:nvPicPr>
          <p:cNvPr id="25" name="Audio 24">
            <a:hlinkClick r:id="" action="ppaction://media"/>
            <a:extLst>
              <a:ext uri="{FF2B5EF4-FFF2-40B4-BE49-F238E27FC236}">
                <a16:creationId xmlns:a16="http://schemas.microsoft.com/office/drawing/2014/main" id="{502D0DC4-EA9A-9DA8-B225-7105E421440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6525"/>
    </mc:Choice>
    <mc:Fallback>
      <p:transition spd="slow" advTm="26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Text 0"/>
          <p:cNvSpPr/>
          <p:nvPr/>
        </p:nvSpPr>
        <p:spPr>
          <a:xfrm>
            <a:off x="457200" y="228600"/>
            <a:ext cx="7315200" cy="548640"/>
          </a:xfrm>
          <a:prstGeom prst="rect">
            <a:avLst/>
          </a:prstGeom>
          <a:noFill/>
          <a:ln/>
        </p:spPr>
        <p:txBody>
          <a:bodyPr wrap="square" lIns="0" tIns="0" rIns="0" bIns="0" rtlCol="0" anchor="ctr"/>
          <a:lstStyle/>
          <a:p>
            <a:pPr marL="0" indent="0">
              <a:buNone/>
            </a:pPr>
            <a:r>
              <a:rPr lang="en-US" sz="2800" b="1" dirty="0">
                <a:solidFill>
                  <a:srgbClr val="0B5A72"/>
                </a:solidFill>
                <a:latin typeface="Cambria" pitchFamily="34" charset="0"/>
                <a:ea typeface="Cambria" pitchFamily="34" charset="-122"/>
                <a:cs typeface="Cambria" pitchFamily="34" charset="-120"/>
              </a:rPr>
              <a:t>Chapter 1 — Summary</a:t>
            </a:r>
            <a:endParaRPr lang="en-US" sz="2800" dirty="0"/>
          </a:p>
        </p:txBody>
      </p:sp>
      <p:sp>
        <p:nvSpPr>
          <p:cNvPr id="4" name="Shape 1"/>
          <p:cNvSpPr/>
          <p:nvPr/>
        </p:nvSpPr>
        <p:spPr>
          <a:xfrm>
            <a:off x="365760" y="1005840"/>
            <a:ext cx="8412480" cy="566928"/>
          </a:xfrm>
          <a:prstGeom prst="roundRect">
            <a:avLst>
              <a:gd name="adj" fmla="val 12903"/>
            </a:avLst>
          </a:prstGeom>
          <a:solidFill>
            <a:srgbClr val="2B8CA8">
              <a:alpha val="12000"/>
            </a:srgbClr>
          </a:solidFill>
          <a:ln w="12700">
            <a:solidFill>
              <a:srgbClr val="2B8CA8">
                <a:alpha val="40000"/>
              </a:srgbClr>
            </a:solidFill>
            <a:prstDash val="solid"/>
          </a:ln>
        </p:spPr>
        <p:txBody>
          <a:bodyPr/>
          <a:lstStyle/>
          <a:p>
            <a:endParaRPr lang="es-ES"/>
          </a:p>
        </p:txBody>
      </p:sp>
      <p:sp>
        <p:nvSpPr>
          <p:cNvPr id="5" name="Shape 2"/>
          <p:cNvSpPr/>
          <p:nvPr/>
        </p:nvSpPr>
        <p:spPr>
          <a:xfrm>
            <a:off x="365760" y="1005840"/>
            <a:ext cx="1554480" cy="566928"/>
          </a:xfrm>
          <a:prstGeom prst="roundRect">
            <a:avLst>
              <a:gd name="adj" fmla="val 12903"/>
            </a:avLst>
          </a:prstGeom>
          <a:solidFill>
            <a:srgbClr val="2B8CA8"/>
          </a:solidFill>
          <a:ln w="12700">
            <a:solidFill>
              <a:srgbClr val="2B8CA8"/>
            </a:solidFill>
            <a:prstDash val="solid"/>
          </a:ln>
        </p:spPr>
        <p:txBody>
          <a:bodyPr/>
          <a:lstStyle/>
          <a:p>
            <a:endParaRPr lang="es-ES"/>
          </a:p>
        </p:txBody>
      </p:sp>
      <p:sp>
        <p:nvSpPr>
          <p:cNvPr id="6" name="Text 3"/>
          <p:cNvSpPr/>
          <p:nvPr/>
        </p:nvSpPr>
        <p:spPr>
          <a:xfrm>
            <a:off x="365760" y="1005840"/>
            <a:ext cx="1554480" cy="566928"/>
          </a:xfrm>
          <a:prstGeom prst="rect">
            <a:avLst/>
          </a:prstGeom>
          <a:noFill/>
          <a:ln/>
        </p:spPr>
        <p:txBody>
          <a:bodyPr wrap="square" lIns="0" tIns="0" rIns="0" bIns="0" rtlCol="0" anchor="ctr"/>
          <a:lstStyle/>
          <a:p>
            <a:pPr marL="0" indent="0" algn="ctr">
              <a:buNone/>
            </a:pPr>
            <a:r>
              <a:rPr lang="en-US" sz="1300" b="1" dirty="0">
                <a:solidFill>
                  <a:srgbClr val="FFFFFF"/>
                </a:solidFill>
                <a:latin typeface="Cambria" pitchFamily="34" charset="0"/>
                <a:ea typeface="Cambria" pitchFamily="34" charset="-122"/>
                <a:cs typeface="Cambria" pitchFamily="34" charset="-120"/>
              </a:rPr>
              <a:t>Prewriting</a:t>
            </a:r>
            <a:endParaRPr lang="en-US" sz="1300" dirty="0"/>
          </a:p>
        </p:txBody>
      </p:sp>
      <p:sp>
        <p:nvSpPr>
          <p:cNvPr id="7" name="Text 4"/>
          <p:cNvSpPr/>
          <p:nvPr/>
        </p:nvSpPr>
        <p:spPr>
          <a:xfrm>
            <a:off x="2103120" y="1005840"/>
            <a:ext cx="6492240" cy="566928"/>
          </a:xfrm>
          <a:prstGeom prst="rect">
            <a:avLst/>
          </a:prstGeom>
          <a:noFill/>
          <a:ln/>
        </p:spPr>
        <p:txBody>
          <a:bodyPr wrap="square" rtlCol="0" anchor="ctr"/>
          <a:lstStyle/>
          <a:p>
            <a:pPr marL="0" indent="0">
              <a:buNone/>
            </a:pPr>
            <a:r>
              <a:rPr lang="en-US" sz="1300" dirty="0">
                <a:solidFill>
                  <a:srgbClr val="334455"/>
                </a:solidFill>
                <a:latin typeface="Calibri" pitchFamily="34" charset="0"/>
                <a:ea typeface="Calibri" pitchFamily="34" charset="-122"/>
                <a:cs typeface="Calibri" pitchFamily="34" charset="-120"/>
              </a:rPr>
              <a:t>Brainstorm · Freewrite · Wh-Questions · Cluster</a:t>
            </a:r>
            <a:endParaRPr lang="en-US" sz="1300" dirty="0"/>
          </a:p>
        </p:txBody>
      </p:sp>
      <p:sp>
        <p:nvSpPr>
          <p:cNvPr id="8" name="Shape 5"/>
          <p:cNvSpPr/>
          <p:nvPr/>
        </p:nvSpPr>
        <p:spPr>
          <a:xfrm>
            <a:off x="365760" y="1664208"/>
            <a:ext cx="8412480" cy="566928"/>
          </a:xfrm>
          <a:prstGeom prst="roundRect">
            <a:avLst>
              <a:gd name="adj" fmla="val 12903"/>
            </a:avLst>
          </a:prstGeom>
          <a:solidFill>
            <a:srgbClr val="3A9E78">
              <a:alpha val="12000"/>
            </a:srgbClr>
          </a:solidFill>
          <a:ln w="12700">
            <a:solidFill>
              <a:srgbClr val="3A9E78">
                <a:alpha val="40000"/>
              </a:srgbClr>
            </a:solidFill>
            <a:prstDash val="solid"/>
          </a:ln>
        </p:spPr>
        <p:txBody>
          <a:bodyPr/>
          <a:lstStyle/>
          <a:p>
            <a:endParaRPr lang="es-ES"/>
          </a:p>
        </p:txBody>
      </p:sp>
      <p:sp>
        <p:nvSpPr>
          <p:cNvPr id="9" name="Shape 6"/>
          <p:cNvSpPr/>
          <p:nvPr/>
        </p:nvSpPr>
        <p:spPr>
          <a:xfrm>
            <a:off x="365760" y="1664208"/>
            <a:ext cx="1554480" cy="566928"/>
          </a:xfrm>
          <a:prstGeom prst="roundRect">
            <a:avLst>
              <a:gd name="adj" fmla="val 12903"/>
            </a:avLst>
          </a:prstGeom>
          <a:solidFill>
            <a:srgbClr val="3A9E78"/>
          </a:solidFill>
          <a:ln w="12700">
            <a:solidFill>
              <a:srgbClr val="3A9E78"/>
            </a:solidFill>
            <a:prstDash val="solid"/>
          </a:ln>
        </p:spPr>
        <p:txBody>
          <a:bodyPr/>
          <a:lstStyle/>
          <a:p>
            <a:endParaRPr lang="es-ES"/>
          </a:p>
        </p:txBody>
      </p:sp>
      <p:sp>
        <p:nvSpPr>
          <p:cNvPr id="10" name="Text 7"/>
          <p:cNvSpPr/>
          <p:nvPr/>
        </p:nvSpPr>
        <p:spPr>
          <a:xfrm>
            <a:off x="365760" y="1664208"/>
            <a:ext cx="1554480" cy="566928"/>
          </a:xfrm>
          <a:prstGeom prst="rect">
            <a:avLst/>
          </a:prstGeom>
          <a:noFill/>
          <a:ln/>
        </p:spPr>
        <p:txBody>
          <a:bodyPr wrap="square" lIns="0" tIns="0" rIns="0" bIns="0" rtlCol="0" anchor="ctr"/>
          <a:lstStyle/>
          <a:p>
            <a:pPr marL="0" indent="0" algn="ctr">
              <a:buNone/>
            </a:pPr>
            <a:r>
              <a:rPr lang="en-US" sz="1300" b="1" dirty="0">
                <a:solidFill>
                  <a:srgbClr val="FFFFFF"/>
                </a:solidFill>
                <a:latin typeface="Cambria" pitchFamily="34" charset="0"/>
                <a:ea typeface="Cambria" pitchFamily="34" charset="-122"/>
                <a:cs typeface="Cambria" pitchFamily="34" charset="-120"/>
              </a:rPr>
              <a:t>Planning</a:t>
            </a:r>
            <a:endParaRPr lang="en-US" sz="1300" dirty="0"/>
          </a:p>
        </p:txBody>
      </p:sp>
      <p:sp>
        <p:nvSpPr>
          <p:cNvPr id="11" name="Text 8"/>
          <p:cNvSpPr/>
          <p:nvPr/>
        </p:nvSpPr>
        <p:spPr>
          <a:xfrm>
            <a:off x="2103120" y="1664208"/>
            <a:ext cx="6492240" cy="566928"/>
          </a:xfrm>
          <a:prstGeom prst="rect">
            <a:avLst/>
          </a:prstGeom>
          <a:noFill/>
          <a:ln/>
        </p:spPr>
        <p:txBody>
          <a:bodyPr wrap="square" rtlCol="0" anchor="ctr"/>
          <a:lstStyle/>
          <a:p>
            <a:pPr marL="0" indent="0">
              <a:buNone/>
            </a:pPr>
            <a:r>
              <a:rPr lang="en-US" sz="1300" dirty="0">
                <a:solidFill>
                  <a:srgbClr val="334455"/>
                </a:solidFill>
                <a:latin typeface="Calibri" pitchFamily="34" charset="0"/>
                <a:ea typeface="Calibri" pitchFamily="34" charset="-122"/>
                <a:cs typeface="Calibri" pitchFamily="34" charset="-120"/>
              </a:rPr>
              <a:t>Focus on a main point · Develop a rough outline</a:t>
            </a:r>
            <a:endParaRPr lang="en-US" sz="1300" dirty="0"/>
          </a:p>
        </p:txBody>
      </p:sp>
      <p:sp>
        <p:nvSpPr>
          <p:cNvPr id="12" name="Shape 9"/>
          <p:cNvSpPr/>
          <p:nvPr/>
        </p:nvSpPr>
        <p:spPr>
          <a:xfrm>
            <a:off x="365760" y="2322576"/>
            <a:ext cx="8412480" cy="566928"/>
          </a:xfrm>
          <a:prstGeom prst="roundRect">
            <a:avLst>
              <a:gd name="adj" fmla="val 12903"/>
            </a:avLst>
          </a:prstGeom>
          <a:solidFill>
            <a:srgbClr val="C0793A">
              <a:alpha val="12000"/>
            </a:srgbClr>
          </a:solidFill>
          <a:ln w="12700">
            <a:solidFill>
              <a:srgbClr val="C0793A">
                <a:alpha val="40000"/>
              </a:srgbClr>
            </a:solidFill>
            <a:prstDash val="solid"/>
          </a:ln>
        </p:spPr>
        <p:txBody>
          <a:bodyPr/>
          <a:lstStyle/>
          <a:p>
            <a:endParaRPr lang="es-ES"/>
          </a:p>
        </p:txBody>
      </p:sp>
      <p:sp>
        <p:nvSpPr>
          <p:cNvPr id="13" name="Shape 10"/>
          <p:cNvSpPr/>
          <p:nvPr/>
        </p:nvSpPr>
        <p:spPr>
          <a:xfrm>
            <a:off x="365760" y="2322576"/>
            <a:ext cx="1554480" cy="566928"/>
          </a:xfrm>
          <a:prstGeom prst="roundRect">
            <a:avLst>
              <a:gd name="adj" fmla="val 12903"/>
            </a:avLst>
          </a:prstGeom>
          <a:solidFill>
            <a:srgbClr val="C0793A"/>
          </a:solidFill>
          <a:ln w="12700">
            <a:solidFill>
              <a:srgbClr val="C0793A"/>
            </a:solidFill>
            <a:prstDash val="solid"/>
          </a:ln>
        </p:spPr>
        <p:txBody>
          <a:bodyPr/>
          <a:lstStyle/>
          <a:p>
            <a:endParaRPr lang="es-ES"/>
          </a:p>
        </p:txBody>
      </p:sp>
      <p:sp>
        <p:nvSpPr>
          <p:cNvPr id="14" name="Text 11"/>
          <p:cNvSpPr/>
          <p:nvPr/>
        </p:nvSpPr>
        <p:spPr>
          <a:xfrm>
            <a:off x="365760" y="2322576"/>
            <a:ext cx="1554480" cy="566928"/>
          </a:xfrm>
          <a:prstGeom prst="rect">
            <a:avLst/>
          </a:prstGeom>
          <a:noFill/>
          <a:ln/>
        </p:spPr>
        <p:txBody>
          <a:bodyPr wrap="square" lIns="0" tIns="0" rIns="0" bIns="0" rtlCol="0" anchor="ctr"/>
          <a:lstStyle/>
          <a:p>
            <a:pPr marL="0" indent="0" algn="ctr">
              <a:buNone/>
            </a:pPr>
            <a:r>
              <a:rPr lang="en-US" sz="1300" b="1" dirty="0">
                <a:solidFill>
                  <a:srgbClr val="FFFFFF"/>
                </a:solidFill>
                <a:latin typeface="Cambria" pitchFamily="34" charset="0"/>
                <a:ea typeface="Cambria" pitchFamily="34" charset="-122"/>
                <a:cs typeface="Cambria" pitchFamily="34" charset="-120"/>
              </a:rPr>
              <a:t>Drafting</a:t>
            </a:r>
            <a:endParaRPr lang="en-US" sz="1300" dirty="0"/>
          </a:p>
        </p:txBody>
      </p:sp>
      <p:sp>
        <p:nvSpPr>
          <p:cNvPr id="15" name="Text 12"/>
          <p:cNvSpPr/>
          <p:nvPr/>
        </p:nvSpPr>
        <p:spPr>
          <a:xfrm>
            <a:off x="2103120" y="2322576"/>
            <a:ext cx="6492240" cy="566928"/>
          </a:xfrm>
          <a:prstGeom prst="rect">
            <a:avLst/>
          </a:prstGeom>
          <a:noFill/>
          <a:ln/>
        </p:spPr>
        <p:txBody>
          <a:bodyPr wrap="square" rtlCol="0" anchor="ctr"/>
          <a:lstStyle/>
          <a:p>
            <a:pPr marL="0" indent="0">
              <a:buNone/>
            </a:pPr>
            <a:r>
              <a:rPr lang="en-US" sz="1300" dirty="0">
                <a:solidFill>
                  <a:srgbClr val="334455"/>
                </a:solidFill>
                <a:latin typeface="Calibri" pitchFamily="34" charset="0"/>
                <a:ea typeface="Calibri" pitchFamily="34" charset="-122"/>
                <a:cs typeface="Calibri" pitchFamily="34" charset="-120"/>
              </a:rPr>
              <a:t>Write freely · Focus on meaning, not grammar</a:t>
            </a:r>
            <a:endParaRPr lang="en-US" sz="1300" dirty="0"/>
          </a:p>
        </p:txBody>
      </p:sp>
      <p:sp>
        <p:nvSpPr>
          <p:cNvPr id="16" name="Shape 13"/>
          <p:cNvSpPr/>
          <p:nvPr/>
        </p:nvSpPr>
        <p:spPr>
          <a:xfrm>
            <a:off x="365760" y="2980944"/>
            <a:ext cx="8412480" cy="566928"/>
          </a:xfrm>
          <a:prstGeom prst="roundRect">
            <a:avLst>
              <a:gd name="adj" fmla="val 12903"/>
            </a:avLst>
          </a:prstGeom>
          <a:solidFill>
            <a:srgbClr val="B85C6E">
              <a:alpha val="12000"/>
            </a:srgbClr>
          </a:solidFill>
          <a:ln w="12700">
            <a:solidFill>
              <a:srgbClr val="B85C6E">
                <a:alpha val="40000"/>
              </a:srgbClr>
            </a:solidFill>
            <a:prstDash val="solid"/>
          </a:ln>
        </p:spPr>
        <p:txBody>
          <a:bodyPr/>
          <a:lstStyle/>
          <a:p>
            <a:endParaRPr lang="es-ES"/>
          </a:p>
        </p:txBody>
      </p:sp>
      <p:sp>
        <p:nvSpPr>
          <p:cNvPr id="17" name="Shape 14"/>
          <p:cNvSpPr/>
          <p:nvPr/>
        </p:nvSpPr>
        <p:spPr>
          <a:xfrm>
            <a:off x="365760" y="2980944"/>
            <a:ext cx="1554480" cy="566928"/>
          </a:xfrm>
          <a:prstGeom prst="roundRect">
            <a:avLst>
              <a:gd name="adj" fmla="val 12903"/>
            </a:avLst>
          </a:prstGeom>
          <a:solidFill>
            <a:srgbClr val="B85C6E"/>
          </a:solidFill>
          <a:ln w="12700">
            <a:solidFill>
              <a:srgbClr val="B85C6E"/>
            </a:solidFill>
            <a:prstDash val="solid"/>
          </a:ln>
        </p:spPr>
        <p:txBody>
          <a:bodyPr/>
          <a:lstStyle/>
          <a:p>
            <a:endParaRPr lang="es-ES"/>
          </a:p>
        </p:txBody>
      </p:sp>
      <p:sp>
        <p:nvSpPr>
          <p:cNvPr id="18" name="Text 15"/>
          <p:cNvSpPr/>
          <p:nvPr/>
        </p:nvSpPr>
        <p:spPr>
          <a:xfrm>
            <a:off x="365760" y="2980944"/>
            <a:ext cx="1554480" cy="566928"/>
          </a:xfrm>
          <a:prstGeom prst="rect">
            <a:avLst/>
          </a:prstGeom>
          <a:noFill/>
          <a:ln/>
        </p:spPr>
        <p:txBody>
          <a:bodyPr wrap="square" lIns="0" tIns="0" rIns="0" bIns="0" rtlCol="0" anchor="ctr"/>
          <a:lstStyle/>
          <a:p>
            <a:pPr marL="0" indent="0" algn="ctr">
              <a:buNone/>
            </a:pPr>
            <a:r>
              <a:rPr lang="en-US" sz="1300" b="1" dirty="0">
                <a:solidFill>
                  <a:srgbClr val="FFFFFF"/>
                </a:solidFill>
                <a:latin typeface="Cambria" pitchFamily="34" charset="0"/>
                <a:ea typeface="Cambria" pitchFamily="34" charset="-122"/>
                <a:cs typeface="Cambria" pitchFamily="34" charset="-120"/>
              </a:rPr>
              <a:t>Revising</a:t>
            </a:r>
            <a:endParaRPr lang="en-US" sz="1300" dirty="0"/>
          </a:p>
        </p:txBody>
      </p:sp>
      <p:sp>
        <p:nvSpPr>
          <p:cNvPr id="19" name="Text 16"/>
          <p:cNvSpPr/>
          <p:nvPr/>
        </p:nvSpPr>
        <p:spPr>
          <a:xfrm>
            <a:off x="2103120" y="2980944"/>
            <a:ext cx="6492240" cy="566928"/>
          </a:xfrm>
          <a:prstGeom prst="rect">
            <a:avLst/>
          </a:prstGeom>
          <a:noFill/>
          <a:ln/>
        </p:spPr>
        <p:txBody>
          <a:bodyPr wrap="square" rtlCol="0" anchor="ctr"/>
          <a:lstStyle/>
          <a:p>
            <a:pPr marL="0" indent="0">
              <a:buNone/>
            </a:pPr>
            <a:r>
              <a:rPr lang="en-US" sz="1300" dirty="0">
                <a:solidFill>
                  <a:srgbClr val="334455"/>
                </a:solidFill>
                <a:latin typeface="Calibri" pitchFamily="34" charset="0"/>
                <a:ea typeface="Calibri" pitchFamily="34" charset="-122"/>
                <a:cs typeface="Calibri" pitchFamily="34" charset="-120"/>
              </a:rPr>
              <a:t>Add · Cut · Replace · Move material</a:t>
            </a:r>
            <a:endParaRPr lang="en-US" sz="1300" dirty="0"/>
          </a:p>
        </p:txBody>
      </p:sp>
      <p:sp>
        <p:nvSpPr>
          <p:cNvPr id="20" name="Shape 17"/>
          <p:cNvSpPr/>
          <p:nvPr/>
        </p:nvSpPr>
        <p:spPr>
          <a:xfrm>
            <a:off x="365760" y="3639312"/>
            <a:ext cx="8412480" cy="566928"/>
          </a:xfrm>
          <a:prstGeom prst="roundRect">
            <a:avLst>
              <a:gd name="adj" fmla="val 12903"/>
            </a:avLst>
          </a:prstGeom>
          <a:solidFill>
            <a:srgbClr val="7B6EAB">
              <a:alpha val="12000"/>
            </a:srgbClr>
          </a:solidFill>
          <a:ln w="12700">
            <a:solidFill>
              <a:srgbClr val="7B6EAB">
                <a:alpha val="40000"/>
              </a:srgbClr>
            </a:solidFill>
            <a:prstDash val="solid"/>
          </a:ln>
        </p:spPr>
        <p:txBody>
          <a:bodyPr/>
          <a:lstStyle/>
          <a:p>
            <a:endParaRPr lang="es-ES"/>
          </a:p>
        </p:txBody>
      </p:sp>
      <p:sp>
        <p:nvSpPr>
          <p:cNvPr id="21" name="Shape 18"/>
          <p:cNvSpPr/>
          <p:nvPr/>
        </p:nvSpPr>
        <p:spPr>
          <a:xfrm>
            <a:off x="365760" y="3639312"/>
            <a:ext cx="1554480" cy="566928"/>
          </a:xfrm>
          <a:prstGeom prst="roundRect">
            <a:avLst>
              <a:gd name="adj" fmla="val 12903"/>
            </a:avLst>
          </a:prstGeom>
          <a:solidFill>
            <a:srgbClr val="7B6EAB"/>
          </a:solidFill>
          <a:ln w="12700">
            <a:solidFill>
              <a:srgbClr val="7B6EAB"/>
            </a:solidFill>
            <a:prstDash val="solid"/>
          </a:ln>
        </p:spPr>
        <p:txBody>
          <a:bodyPr/>
          <a:lstStyle/>
          <a:p>
            <a:endParaRPr lang="es-ES"/>
          </a:p>
        </p:txBody>
      </p:sp>
      <p:sp>
        <p:nvSpPr>
          <p:cNvPr id="22" name="Text 19"/>
          <p:cNvSpPr/>
          <p:nvPr/>
        </p:nvSpPr>
        <p:spPr>
          <a:xfrm>
            <a:off x="365760" y="3639312"/>
            <a:ext cx="1554480" cy="566928"/>
          </a:xfrm>
          <a:prstGeom prst="rect">
            <a:avLst/>
          </a:prstGeom>
          <a:noFill/>
          <a:ln/>
        </p:spPr>
        <p:txBody>
          <a:bodyPr wrap="square" lIns="0" tIns="0" rIns="0" bIns="0" rtlCol="0" anchor="ctr"/>
          <a:lstStyle/>
          <a:p>
            <a:pPr marL="0" indent="0" algn="ctr">
              <a:buNone/>
            </a:pPr>
            <a:r>
              <a:rPr lang="en-US" sz="1300" b="1" dirty="0">
                <a:solidFill>
                  <a:srgbClr val="FFFFFF"/>
                </a:solidFill>
                <a:latin typeface="Cambria" pitchFamily="34" charset="0"/>
                <a:ea typeface="Cambria" pitchFamily="34" charset="-122"/>
                <a:cs typeface="Cambria" pitchFamily="34" charset="-120"/>
              </a:rPr>
              <a:t>Editing</a:t>
            </a:r>
            <a:endParaRPr lang="en-US" sz="1300" dirty="0"/>
          </a:p>
        </p:txBody>
      </p:sp>
      <p:sp>
        <p:nvSpPr>
          <p:cNvPr id="23" name="Text 20"/>
          <p:cNvSpPr/>
          <p:nvPr/>
        </p:nvSpPr>
        <p:spPr>
          <a:xfrm>
            <a:off x="2103120" y="3639312"/>
            <a:ext cx="6492240" cy="566928"/>
          </a:xfrm>
          <a:prstGeom prst="rect">
            <a:avLst/>
          </a:prstGeom>
          <a:noFill/>
          <a:ln/>
        </p:spPr>
        <p:txBody>
          <a:bodyPr wrap="square" rtlCol="0" anchor="ctr"/>
          <a:lstStyle/>
          <a:p>
            <a:pPr marL="0" indent="0">
              <a:buNone/>
            </a:pPr>
            <a:r>
              <a:rPr lang="en-US" sz="1300" dirty="0">
                <a:solidFill>
                  <a:srgbClr val="334455"/>
                </a:solidFill>
                <a:latin typeface="Calibri" pitchFamily="34" charset="0"/>
                <a:ea typeface="Calibri" pitchFamily="34" charset="-122"/>
                <a:cs typeface="Calibri" pitchFamily="34" charset="-120"/>
              </a:rPr>
              <a:t>Rephrase for clarity · Correct grammar &amp; mechanics</a:t>
            </a:r>
            <a:endParaRPr lang="en-US" sz="1300" dirty="0"/>
          </a:p>
        </p:txBody>
      </p:sp>
      <p:sp>
        <p:nvSpPr>
          <p:cNvPr id="24" name="Shape 21"/>
          <p:cNvSpPr/>
          <p:nvPr/>
        </p:nvSpPr>
        <p:spPr>
          <a:xfrm>
            <a:off x="365760" y="4343400"/>
            <a:ext cx="8412480" cy="502920"/>
          </a:xfrm>
          <a:prstGeom prst="roundRect">
            <a:avLst>
              <a:gd name="adj" fmla="val 18182"/>
            </a:avLst>
          </a:prstGeom>
          <a:solidFill>
            <a:srgbClr val="EBF6FA"/>
          </a:solidFill>
          <a:ln w="12700">
            <a:solidFill>
              <a:srgbClr val="C5E3EE"/>
            </a:solidFill>
            <a:prstDash val="solid"/>
          </a:ln>
        </p:spPr>
        <p:txBody>
          <a:bodyPr/>
          <a:lstStyle/>
          <a:p>
            <a:endParaRPr lang="es-ES"/>
          </a:p>
        </p:txBody>
      </p:sp>
      <p:sp>
        <p:nvSpPr>
          <p:cNvPr id="25" name="Text 22"/>
          <p:cNvSpPr/>
          <p:nvPr/>
        </p:nvSpPr>
        <p:spPr>
          <a:xfrm>
            <a:off x="548640" y="4407408"/>
            <a:ext cx="8046720" cy="347472"/>
          </a:xfrm>
          <a:prstGeom prst="rect">
            <a:avLst/>
          </a:prstGeom>
          <a:noFill/>
          <a:ln/>
        </p:spPr>
        <p:txBody>
          <a:bodyPr wrap="square" lIns="0" tIns="0" rIns="0" bIns="0" rtlCol="0" anchor="ctr"/>
          <a:lstStyle/>
          <a:p>
            <a:pPr marL="0" indent="0">
              <a:buNone/>
            </a:pPr>
            <a:r>
              <a:rPr lang="en-US" sz="1100" dirty="0">
                <a:solidFill>
                  <a:srgbClr val="0B5A72"/>
                </a:solidFill>
                <a:latin typeface="Calibri" pitchFamily="34" charset="0"/>
                <a:ea typeface="Calibri" pitchFamily="34" charset="-122"/>
                <a:cs typeface="Calibri" pitchFamily="34" charset="-120"/>
              </a:rPr>
              <a:t>🌐  Connect to the Internet: Find photos that spark ideas. Use your preferred prewriting technique on one of them.</a:t>
            </a:r>
            <a:endParaRPr lang="en-US" sz="1100" dirty="0"/>
          </a:p>
        </p:txBody>
      </p:sp>
      <p:sp>
        <p:nvSpPr>
          <p:cNvPr id="26" name="Text 23"/>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27" name="Text 24"/>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28" name="Text 25"/>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17</a:t>
            </a:r>
            <a:endParaRPr lang="en-US" sz="900" dirty="0"/>
          </a:p>
        </p:txBody>
      </p:sp>
      <p:pic>
        <p:nvPicPr>
          <p:cNvPr id="32" name="Audio 31">
            <a:hlinkClick r:id="" action="ppaction://media"/>
            <a:extLst>
              <a:ext uri="{FF2B5EF4-FFF2-40B4-BE49-F238E27FC236}">
                <a16:creationId xmlns:a16="http://schemas.microsoft.com/office/drawing/2014/main" id="{A5F3EBDD-FE1F-2DFA-BDEF-AFEC7021693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5555"/>
    </mc:Choice>
    <mc:Fallback>
      <p:transition spd="slow" advTm="15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0B5A72"/>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alphaModFix amt="30000"/>
          </a:blip>
          <a:stretch>
            <a:fillRect/>
          </a:stretch>
        </p:blipFill>
        <p:spPr>
          <a:xfrm>
            <a:off x="2743200" y="-457200"/>
            <a:ext cx="6858000" cy="5029200"/>
          </a:xfrm>
          <a:prstGeom prst="rect">
            <a:avLst/>
          </a:prstGeom>
        </p:spPr>
      </p:pic>
      <p:sp>
        <p:nvSpPr>
          <p:cNvPr id="3" name="Text 0"/>
          <p:cNvSpPr/>
          <p:nvPr/>
        </p:nvSpPr>
        <p:spPr>
          <a:xfrm>
            <a:off x="731520" y="1371600"/>
            <a:ext cx="7772400" cy="457200"/>
          </a:xfrm>
          <a:prstGeom prst="rect">
            <a:avLst/>
          </a:prstGeom>
          <a:noFill/>
          <a:ln/>
        </p:spPr>
        <p:txBody>
          <a:bodyPr wrap="square" lIns="0" tIns="0" rIns="0" bIns="0" rtlCol="0" anchor="ctr"/>
          <a:lstStyle/>
          <a:p>
            <a:pPr marL="0" indent="0">
              <a:buNone/>
            </a:pPr>
            <a:r>
              <a:rPr lang="en-US" sz="2000" dirty="0">
                <a:solidFill>
                  <a:srgbClr val="A8D8EA"/>
                </a:solidFill>
                <a:latin typeface="Cambria" pitchFamily="34" charset="0"/>
                <a:ea typeface="Cambria" pitchFamily="34" charset="-122"/>
                <a:cs typeface="Cambria" pitchFamily="34" charset="-120"/>
              </a:rPr>
              <a:t>Chapter 2</a:t>
            </a:r>
            <a:endParaRPr lang="en-US" sz="2000" dirty="0"/>
          </a:p>
        </p:txBody>
      </p:sp>
      <p:sp>
        <p:nvSpPr>
          <p:cNvPr id="4" name="Text 1"/>
          <p:cNvSpPr/>
          <p:nvPr/>
        </p:nvSpPr>
        <p:spPr>
          <a:xfrm>
            <a:off x="731520" y="1828800"/>
            <a:ext cx="7772400" cy="731520"/>
          </a:xfrm>
          <a:prstGeom prst="rect">
            <a:avLst/>
          </a:prstGeom>
          <a:noFill/>
          <a:ln/>
        </p:spPr>
        <p:txBody>
          <a:bodyPr wrap="square" lIns="0" tIns="0" rIns="0" bIns="0" rtlCol="0" anchor="ctr"/>
          <a:lstStyle/>
          <a:p>
            <a:pPr marL="0" indent="0">
              <a:buNone/>
            </a:pPr>
            <a:r>
              <a:rPr lang="en-US" sz="3600" b="1" dirty="0">
                <a:solidFill>
                  <a:srgbClr val="FFFFFF"/>
                </a:solidFill>
                <a:latin typeface="Cambria" pitchFamily="34" charset="0"/>
                <a:ea typeface="Cambria" pitchFamily="34" charset="-122"/>
                <a:cs typeface="Cambria" pitchFamily="34" charset="-120"/>
              </a:rPr>
              <a:t>Introduction to the Paragraph</a:t>
            </a:r>
            <a:endParaRPr lang="en-US" sz="3600" dirty="0"/>
          </a:p>
        </p:txBody>
      </p:sp>
      <p:sp>
        <p:nvSpPr>
          <p:cNvPr id="5" name="Text 2"/>
          <p:cNvSpPr/>
          <p:nvPr/>
        </p:nvSpPr>
        <p:spPr>
          <a:xfrm>
            <a:off x="731520" y="2743200"/>
            <a:ext cx="7772400" cy="640080"/>
          </a:xfrm>
          <a:prstGeom prst="rect">
            <a:avLst/>
          </a:prstGeom>
          <a:noFill/>
          <a:ln/>
        </p:spPr>
        <p:txBody>
          <a:bodyPr wrap="square" rtlCol="0" anchor="ctr"/>
          <a:lstStyle/>
          <a:p>
            <a:pPr marL="0" indent="0">
              <a:buNone/>
            </a:pPr>
            <a:r>
              <a:rPr lang="en-US" sz="1400" b="1" dirty="0">
                <a:solidFill>
                  <a:srgbClr val="FFFFFF"/>
                </a:solidFill>
                <a:latin typeface="Calibri" pitchFamily="34" charset="0"/>
                <a:ea typeface="Calibri" pitchFamily="34" charset="-122"/>
                <a:cs typeface="Calibri" pitchFamily="34" charset="-120"/>
              </a:rPr>
              <a:t>Key concepts: </a:t>
            </a:r>
            <a:r>
              <a:rPr lang="en-US" sz="1400" dirty="0">
                <a:solidFill>
                  <a:srgbClr val="A8D8EA"/>
                </a:solidFill>
                <a:latin typeface="Calibri" pitchFamily="34" charset="0"/>
                <a:ea typeface="Calibri" pitchFamily="34" charset="-122"/>
                <a:cs typeface="Calibri" pitchFamily="34" charset="-120"/>
              </a:rPr>
              <a:t>The Paragraph · Narrowing the Topic · Topic Sentence · Support · Unity · Coherence · Transitions</a:t>
            </a:r>
            <a:endParaRPr lang="en-US" sz="1400" dirty="0"/>
          </a:p>
        </p:txBody>
      </p:sp>
      <p:sp>
        <p:nvSpPr>
          <p:cNvPr id="6" name="Text 3"/>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7" name="Text 4"/>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8" name="Text 5"/>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18</a:t>
            </a:r>
            <a:endParaRPr lang="en-US" sz="900" dirty="0"/>
          </a:p>
        </p:txBody>
      </p:sp>
      <p:pic>
        <p:nvPicPr>
          <p:cNvPr id="12" name="Audio 11">
            <a:hlinkClick r:id="" action="ppaction://media"/>
            <a:extLst>
              <a:ext uri="{FF2B5EF4-FFF2-40B4-BE49-F238E27FC236}">
                <a16:creationId xmlns:a16="http://schemas.microsoft.com/office/drawing/2014/main" id="{5A87D058-3CEF-D881-B8D8-80BF056B9D1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3904"/>
    </mc:Choice>
    <mc:Fallback>
      <p:transition spd="slow" advTm="33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Text 0"/>
          <p:cNvSpPr/>
          <p:nvPr/>
        </p:nvSpPr>
        <p:spPr>
          <a:xfrm>
            <a:off x="457200" y="228600"/>
            <a:ext cx="6858000" cy="548640"/>
          </a:xfrm>
          <a:prstGeom prst="rect">
            <a:avLst/>
          </a:prstGeom>
          <a:noFill/>
          <a:ln/>
        </p:spPr>
        <p:txBody>
          <a:bodyPr wrap="square" lIns="0" tIns="0" rIns="0" bIns="0" rtlCol="0" anchor="ctr"/>
          <a:lstStyle/>
          <a:p>
            <a:pPr marL="0" indent="0">
              <a:buNone/>
            </a:pPr>
            <a:r>
              <a:rPr lang="en-US" sz="2800" b="1" dirty="0">
                <a:solidFill>
                  <a:srgbClr val="0B5A72"/>
                </a:solidFill>
                <a:latin typeface="Cambria" pitchFamily="34" charset="0"/>
                <a:ea typeface="Cambria" pitchFamily="34" charset="-122"/>
                <a:cs typeface="Cambria" pitchFamily="34" charset="-120"/>
              </a:rPr>
              <a:t>What Is a Paragraph?</a:t>
            </a:r>
            <a:endParaRPr lang="en-US" sz="2800" dirty="0"/>
          </a:p>
        </p:txBody>
      </p:sp>
      <p:sp>
        <p:nvSpPr>
          <p:cNvPr id="4" name="Shape 1"/>
          <p:cNvSpPr/>
          <p:nvPr/>
        </p:nvSpPr>
        <p:spPr>
          <a:xfrm>
            <a:off x="365760" y="914400"/>
            <a:ext cx="8412480" cy="822960"/>
          </a:xfrm>
          <a:prstGeom prst="roundRect">
            <a:avLst>
              <a:gd name="adj" fmla="val 13333"/>
            </a:avLst>
          </a:prstGeom>
          <a:solidFill>
            <a:srgbClr val="EBF6FA"/>
          </a:solidFill>
          <a:ln w="12700">
            <a:solidFill>
              <a:srgbClr val="C5E3EE"/>
            </a:solidFill>
            <a:prstDash val="solid"/>
          </a:ln>
        </p:spPr>
        <p:txBody>
          <a:bodyPr/>
          <a:lstStyle/>
          <a:p>
            <a:endParaRPr lang="es-ES"/>
          </a:p>
        </p:txBody>
      </p:sp>
      <p:sp>
        <p:nvSpPr>
          <p:cNvPr id="5" name="Text 2"/>
          <p:cNvSpPr/>
          <p:nvPr/>
        </p:nvSpPr>
        <p:spPr>
          <a:xfrm>
            <a:off x="548640" y="960120"/>
            <a:ext cx="8046720" cy="685800"/>
          </a:xfrm>
          <a:prstGeom prst="rect">
            <a:avLst/>
          </a:prstGeom>
          <a:noFill/>
          <a:ln/>
        </p:spPr>
        <p:txBody>
          <a:bodyPr wrap="square" rtlCol="0" anchor="ctr"/>
          <a:lstStyle/>
          <a:p>
            <a:pPr marL="0" indent="0">
              <a:buNone/>
            </a:pPr>
            <a:r>
              <a:rPr lang="en-US" sz="1400" dirty="0">
                <a:solidFill>
                  <a:srgbClr val="1A4A5A"/>
                </a:solidFill>
                <a:latin typeface="Calibri" pitchFamily="34" charset="0"/>
                <a:ea typeface="Calibri" pitchFamily="34" charset="-122"/>
                <a:cs typeface="Calibri" pitchFamily="34" charset="-120"/>
              </a:rPr>
              <a:t>A paragraph is a group of sentences that all relate to one main idea. It is one of the basic units of organisation in English writing.</a:t>
            </a:r>
            <a:endParaRPr lang="en-US" sz="1400" dirty="0"/>
          </a:p>
        </p:txBody>
      </p:sp>
      <p:sp>
        <p:nvSpPr>
          <p:cNvPr id="6" name="Shape 3"/>
          <p:cNvSpPr/>
          <p:nvPr/>
        </p:nvSpPr>
        <p:spPr>
          <a:xfrm>
            <a:off x="365760" y="1874520"/>
            <a:ext cx="2697480" cy="2880360"/>
          </a:xfrm>
          <a:prstGeom prst="roundRect">
            <a:avLst>
              <a:gd name="adj" fmla="val 4068"/>
            </a:avLst>
          </a:prstGeom>
          <a:solidFill>
            <a:srgbClr val="EBF6FA"/>
          </a:solidFill>
          <a:ln w="12700">
            <a:solidFill>
              <a:srgbClr val="C5E3EE"/>
            </a:solidFill>
            <a:prstDash val="solid"/>
          </a:ln>
          <a:effectLst>
            <a:outerShdw blurRad="101600" dist="25400" dir="2700000" algn="bl" rotWithShape="0">
              <a:srgbClr val="000000">
                <a:alpha val="10000"/>
              </a:srgbClr>
            </a:outerShdw>
          </a:effectLst>
        </p:spPr>
        <p:txBody>
          <a:bodyPr/>
          <a:lstStyle/>
          <a:p>
            <a:endParaRPr lang="es-ES"/>
          </a:p>
        </p:txBody>
      </p:sp>
      <p:sp>
        <p:nvSpPr>
          <p:cNvPr id="7" name="Shape 4"/>
          <p:cNvSpPr/>
          <p:nvPr/>
        </p:nvSpPr>
        <p:spPr>
          <a:xfrm>
            <a:off x="1188720" y="1691640"/>
            <a:ext cx="457200" cy="457200"/>
          </a:xfrm>
          <a:prstGeom prst="ellipse">
            <a:avLst/>
          </a:prstGeom>
          <a:solidFill>
            <a:srgbClr val="2B8CA8"/>
          </a:solidFill>
          <a:ln w="12700">
            <a:solidFill>
              <a:srgbClr val="2B8CA8"/>
            </a:solidFill>
            <a:prstDash val="solid"/>
          </a:ln>
        </p:spPr>
        <p:txBody>
          <a:bodyPr/>
          <a:lstStyle/>
          <a:p>
            <a:endParaRPr lang="es-ES"/>
          </a:p>
        </p:txBody>
      </p:sp>
      <p:sp>
        <p:nvSpPr>
          <p:cNvPr id="8" name="Text 5"/>
          <p:cNvSpPr/>
          <p:nvPr/>
        </p:nvSpPr>
        <p:spPr>
          <a:xfrm>
            <a:off x="1188720" y="1691640"/>
            <a:ext cx="457200" cy="457200"/>
          </a:xfrm>
          <a:prstGeom prst="rect">
            <a:avLst/>
          </a:prstGeom>
          <a:noFill/>
          <a:ln/>
        </p:spPr>
        <p:txBody>
          <a:bodyPr wrap="square" lIns="0" tIns="0" rIns="0" bIns="0" rtlCol="0" anchor="ctr"/>
          <a:lstStyle/>
          <a:p>
            <a:pPr marL="0" indent="0" algn="ctr">
              <a:buNone/>
            </a:pPr>
            <a:r>
              <a:rPr lang="en-US" sz="1400" b="1" dirty="0">
                <a:solidFill>
                  <a:srgbClr val="FFFFFF"/>
                </a:solidFill>
                <a:latin typeface="Calibri" pitchFamily="34" charset="0"/>
                <a:ea typeface="Calibri" pitchFamily="34" charset="-122"/>
                <a:cs typeface="Calibri" pitchFamily="34" charset="-120"/>
              </a:rPr>
              <a:t>①</a:t>
            </a:r>
            <a:endParaRPr lang="en-US" sz="1400" dirty="0"/>
          </a:p>
        </p:txBody>
      </p:sp>
      <p:sp>
        <p:nvSpPr>
          <p:cNvPr id="9" name="Text 6"/>
          <p:cNvSpPr/>
          <p:nvPr/>
        </p:nvSpPr>
        <p:spPr>
          <a:xfrm>
            <a:off x="502920" y="1965960"/>
            <a:ext cx="2423160" cy="384048"/>
          </a:xfrm>
          <a:prstGeom prst="rect">
            <a:avLst/>
          </a:prstGeom>
          <a:noFill/>
          <a:ln/>
        </p:spPr>
        <p:txBody>
          <a:bodyPr wrap="square" lIns="0" tIns="0" rIns="0" bIns="0" rtlCol="0" anchor="ctr"/>
          <a:lstStyle/>
          <a:p>
            <a:pPr marL="0" indent="0" algn="ctr">
              <a:buNone/>
            </a:pPr>
            <a:r>
              <a:rPr lang="en-US" sz="1400" b="1" dirty="0">
                <a:solidFill>
                  <a:srgbClr val="2B8CA8"/>
                </a:solidFill>
                <a:latin typeface="Cambria" pitchFamily="34" charset="0"/>
                <a:ea typeface="Cambria" pitchFamily="34" charset="-122"/>
                <a:cs typeface="Cambria" pitchFamily="34" charset="-120"/>
              </a:rPr>
              <a:t>Topic Sentence</a:t>
            </a:r>
            <a:endParaRPr lang="en-US" sz="1400" dirty="0"/>
          </a:p>
        </p:txBody>
      </p:sp>
      <p:sp>
        <p:nvSpPr>
          <p:cNvPr id="10" name="Text 7"/>
          <p:cNvSpPr/>
          <p:nvPr/>
        </p:nvSpPr>
        <p:spPr>
          <a:xfrm>
            <a:off x="502920" y="2423160"/>
            <a:ext cx="2423160" cy="2194560"/>
          </a:xfrm>
          <a:prstGeom prst="rect">
            <a:avLst/>
          </a:prstGeom>
          <a:noFill/>
          <a:ln/>
        </p:spPr>
        <p:txBody>
          <a:bodyPr wrap="square" rtlCol="0" anchor="t"/>
          <a:lstStyle/>
          <a:p>
            <a:pPr marL="0" indent="0">
              <a:buNone/>
            </a:pPr>
            <a:r>
              <a:rPr lang="en-US" sz="1200" dirty="0">
                <a:solidFill>
                  <a:srgbClr val="334455"/>
                </a:solidFill>
                <a:latin typeface="Calibri" pitchFamily="34" charset="0"/>
                <a:ea typeface="Calibri" pitchFamily="34" charset="-122"/>
                <a:cs typeface="Calibri" pitchFamily="34" charset="-120"/>
              </a:rPr>
              <a:t>States the main idea. Usually the first sentence. Contains the topic and the controlling idea.</a:t>
            </a:r>
            <a:endParaRPr lang="en-US" sz="1200" dirty="0"/>
          </a:p>
        </p:txBody>
      </p:sp>
      <p:sp>
        <p:nvSpPr>
          <p:cNvPr id="11" name="Shape 8"/>
          <p:cNvSpPr/>
          <p:nvPr/>
        </p:nvSpPr>
        <p:spPr>
          <a:xfrm>
            <a:off x="3291840" y="1874520"/>
            <a:ext cx="2697480" cy="2880360"/>
          </a:xfrm>
          <a:prstGeom prst="roundRect">
            <a:avLst>
              <a:gd name="adj" fmla="val 4068"/>
            </a:avLst>
          </a:prstGeom>
          <a:solidFill>
            <a:srgbClr val="EDF9F3"/>
          </a:solidFill>
          <a:ln w="12700">
            <a:solidFill>
              <a:srgbClr val="B2DFC8"/>
            </a:solidFill>
            <a:prstDash val="solid"/>
          </a:ln>
          <a:effectLst>
            <a:outerShdw blurRad="101600" dist="25400" dir="2700000" algn="bl" rotWithShape="0">
              <a:srgbClr val="000000">
                <a:alpha val="10000"/>
              </a:srgbClr>
            </a:outerShdw>
          </a:effectLst>
        </p:spPr>
        <p:txBody>
          <a:bodyPr/>
          <a:lstStyle/>
          <a:p>
            <a:endParaRPr lang="es-ES"/>
          </a:p>
        </p:txBody>
      </p:sp>
      <p:sp>
        <p:nvSpPr>
          <p:cNvPr id="12" name="Shape 9"/>
          <p:cNvSpPr/>
          <p:nvPr/>
        </p:nvSpPr>
        <p:spPr>
          <a:xfrm>
            <a:off x="4114800" y="1691640"/>
            <a:ext cx="457200" cy="457200"/>
          </a:xfrm>
          <a:prstGeom prst="ellipse">
            <a:avLst/>
          </a:prstGeom>
          <a:solidFill>
            <a:srgbClr val="3A9E78"/>
          </a:solidFill>
          <a:ln w="12700">
            <a:solidFill>
              <a:srgbClr val="3A9E78"/>
            </a:solidFill>
            <a:prstDash val="solid"/>
          </a:ln>
        </p:spPr>
        <p:txBody>
          <a:bodyPr/>
          <a:lstStyle/>
          <a:p>
            <a:endParaRPr lang="es-ES"/>
          </a:p>
        </p:txBody>
      </p:sp>
      <p:sp>
        <p:nvSpPr>
          <p:cNvPr id="13" name="Text 10"/>
          <p:cNvSpPr/>
          <p:nvPr/>
        </p:nvSpPr>
        <p:spPr>
          <a:xfrm>
            <a:off x="4114800" y="1691640"/>
            <a:ext cx="457200" cy="457200"/>
          </a:xfrm>
          <a:prstGeom prst="rect">
            <a:avLst/>
          </a:prstGeom>
          <a:noFill/>
          <a:ln/>
        </p:spPr>
        <p:txBody>
          <a:bodyPr wrap="square" lIns="0" tIns="0" rIns="0" bIns="0" rtlCol="0" anchor="ctr"/>
          <a:lstStyle/>
          <a:p>
            <a:pPr marL="0" indent="0" algn="ctr">
              <a:buNone/>
            </a:pPr>
            <a:r>
              <a:rPr lang="en-US" sz="1400" b="1" dirty="0">
                <a:solidFill>
                  <a:srgbClr val="FFFFFF"/>
                </a:solidFill>
                <a:latin typeface="Calibri" pitchFamily="34" charset="0"/>
                <a:ea typeface="Calibri" pitchFamily="34" charset="-122"/>
                <a:cs typeface="Calibri" pitchFamily="34" charset="-120"/>
              </a:rPr>
              <a:t>②</a:t>
            </a:r>
            <a:endParaRPr lang="en-US" sz="1400" dirty="0"/>
          </a:p>
        </p:txBody>
      </p:sp>
      <p:sp>
        <p:nvSpPr>
          <p:cNvPr id="14" name="Text 11"/>
          <p:cNvSpPr/>
          <p:nvPr/>
        </p:nvSpPr>
        <p:spPr>
          <a:xfrm>
            <a:off x="3429000" y="1965960"/>
            <a:ext cx="2423160" cy="384048"/>
          </a:xfrm>
          <a:prstGeom prst="rect">
            <a:avLst/>
          </a:prstGeom>
          <a:noFill/>
          <a:ln/>
        </p:spPr>
        <p:txBody>
          <a:bodyPr wrap="square" lIns="0" tIns="0" rIns="0" bIns="0" rtlCol="0" anchor="ctr"/>
          <a:lstStyle/>
          <a:p>
            <a:pPr marL="0" indent="0" algn="ctr">
              <a:buNone/>
            </a:pPr>
            <a:r>
              <a:rPr lang="en-US" sz="1400" b="1" dirty="0">
                <a:solidFill>
                  <a:srgbClr val="3A9E78"/>
                </a:solidFill>
                <a:latin typeface="Cambria" pitchFamily="34" charset="0"/>
                <a:ea typeface="Cambria" pitchFamily="34" charset="-122"/>
                <a:cs typeface="Cambria" pitchFamily="34" charset="-120"/>
              </a:rPr>
              <a:t>Supporting Sentences</a:t>
            </a:r>
            <a:endParaRPr lang="en-US" sz="1400" dirty="0"/>
          </a:p>
        </p:txBody>
      </p:sp>
      <p:sp>
        <p:nvSpPr>
          <p:cNvPr id="15" name="Text 12"/>
          <p:cNvSpPr/>
          <p:nvPr/>
        </p:nvSpPr>
        <p:spPr>
          <a:xfrm>
            <a:off x="3429000" y="2423160"/>
            <a:ext cx="2423160" cy="2194560"/>
          </a:xfrm>
          <a:prstGeom prst="rect">
            <a:avLst/>
          </a:prstGeom>
          <a:noFill/>
          <a:ln/>
        </p:spPr>
        <p:txBody>
          <a:bodyPr wrap="square" rtlCol="0" anchor="t"/>
          <a:lstStyle/>
          <a:p>
            <a:pPr marL="0" indent="0">
              <a:buNone/>
            </a:pPr>
            <a:r>
              <a:rPr lang="en-US" sz="1200" dirty="0">
                <a:solidFill>
                  <a:srgbClr val="334455"/>
                </a:solidFill>
                <a:latin typeface="Calibri" pitchFamily="34" charset="0"/>
                <a:ea typeface="Calibri" pitchFamily="34" charset="-122"/>
                <a:cs typeface="Calibri" pitchFamily="34" charset="-120"/>
              </a:rPr>
              <a:t>Develop the main idea with facts, examples, statistics, anecdotes, or illustrations.</a:t>
            </a:r>
            <a:endParaRPr lang="en-US" sz="1200" dirty="0"/>
          </a:p>
        </p:txBody>
      </p:sp>
      <p:sp>
        <p:nvSpPr>
          <p:cNvPr id="16" name="Shape 13"/>
          <p:cNvSpPr/>
          <p:nvPr/>
        </p:nvSpPr>
        <p:spPr>
          <a:xfrm>
            <a:off x="6217920" y="1874520"/>
            <a:ext cx="2697480" cy="2880360"/>
          </a:xfrm>
          <a:prstGeom prst="roundRect">
            <a:avLst>
              <a:gd name="adj" fmla="val 4068"/>
            </a:avLst>
          </a:prstGeom>
          <a:solidFill>
            <a:srgbClr val="F3F0FA"/>
          </a:solidFill>
          <a:ln w="12700">
            <a:solidFill>
              <a:srgbClr val="C9C0E8"/>
            </a:solidFill>
            <a:prstDash val="solid"/>
          </a:ln>
          <a:effectLst>
            <a:outerShdw blurRad="101600" dist="25400" dir="2700000" algn="bl" rotWithShape="0">
              <a:srgbClr val="000000">
                <a:alpha val="10000"/>
              </a:srgbClr>
            </a:outerShdw>
          </a:effectLst>
        </p:spPr>
        <p:txBody>
          <a:bodyPr/>
          <a:lstStyle/>
          <a:p>
            <a:endParaRPr lang="es-ES"/>
          </a:p>
        </p:txBody>
      </p:sp>
      <p:sp>
        <p:nvSpPr>
          <p:cNvPr id="17" name="Shape 14"/>
          <p:cNvSpPr/>
          <p:nvPr/>
        </p:nvSpPr>
        <p:spPr>
          <a:xfrm>
            <a:off x="7040880" y="1691640"/>
            <a:ext cx="457200" cy="457200"/>
          </a:xfrm>
          <a:prstGeom prst="ellipse">
            <a:avLst/>
          </a:prstGeom>
          <a:solidFill>
            <a:srgbClr val="7B6EAB"/>
          </a:solidFill>
          <a:ln w="12700">
            <a:solidFill>
              <a:srgbClr val="7B6EAB"/>
            </a:solidFill>
            <a:prstDash val="solid"/>
          </a:ln>
        </p:spPr>
        <p:txBody>
          <a:bodyPr/>
          <a:lstStyle/>
          <a:p>
            <a:endParaRPr lang="es-ES"/>
          </a:p>
        </p:txBody>
      </p:sp>
      <p:sp>
        <p:nvSpPr>
          <p:cNvPr id="18" name="Text 15"/>
          <p:cNvSpPr/>
          <p:nvPr/>
        </p:nvSpPr>
        <p:spPr>
          <a:xfrm>
            <a:off x="7040880" y="1691640"/>
            <a:ext cx="457200" cy="457200"/>
          </a:xfrm>
          <a:prstGeom prst="rect">
            <a:avLst/>
          </a:prstGeom>
          <a:noFill/>
          <a:ln/>
        </p:spPr>
        <p:txBody>
          <a:bodyPr wrap="square" lIns="0" tIns="0" rIns="0" bIns="0" rtlCol="0" anchor="ctr"/>
          <a:lstStyle/>
          <a:p>
            <a:pPr marL="0" indent="0" algn="ctr">
              <a:buNone/>
            </a:pPr>
            <a:r>
              <a:rPr lang="en-US" sz="1400" b="1" dirty="0">
                <a:solidFill>
                  <a:srgbClr val="FFFFFF"/>
                </a:solidFill>
                <a:latin typeface="Calibri" pitchFamily="34" charset="0"/>
                <a:ea typeface="Calibri" pitchFamily="34" charset="-122"/>
                <a:cs typeface="Calibri" pitchFamily="34" charset="-120"/>
              </a:rPr>
              <a:t>③</a:t>
            </a:r>
            <a:endParaRPr lang="en-US" sz="1400" dirty="0"/>
          </a:p>
        </p:txBody>
      </p:sp>
      <p:sp>
        <p:nvSpPr>
          <p:cNvPr id="19" name="Text 16"/>
          <p:cNvSpPr/>
          <p:nvPr/>
        </p:nvSpPr>
        <p:spPr>
          <a:xfrm>
            <a:off x="6355080" y="1965960"/>
            <a:ext cx="2423160" cy="384048"/>
          </a:xfrm>
          <a:prstGeom prst="rect">
            <a:avLst/>
          </a:prstGeom>
          <a:noFill/>
          <a:ln/>
        </p:spPr>
        <p:txBody>
          <a:bodyPr wrap="square" lIns="0" tIns="0" rIns="0" bIns="0" rtlCol="0" anchor="ctr"/>
          <a:lstStyle/>
          <a:p>
            <a:pPr marL="0" indent="0" algn="ctr">
              <a:buNone/>
            </a:pPr>
            <a:r>
              <a:rPr lang="en-US" sz="1400" b="1" dirty="0">
                <a:solidFill>
                  <a:srgbClr val="7B6EAB"/>
                </a:solidFill>
                <a:latin typeface="Cambria" pitchFamily="34" charset="0"/>
                <a:ea typeface="Cambria" pitchFamily="34" charset="-122"/>
                <a:cs typeface="Cambria" pitchFamily="34" charset="-120"/>
              </a:rPr>
              <a:t>Concluding Sentence</a:t>
            </a:r>
            <a:endParaRPr lang="en-US" sz="1400" dirty="0"/>
          </a:p>
        </p:txBody>
      </p:sp>
      <p:sp>
        <p:nvSpPr>
          <p:cNvPr id="20" name="Text 17"/>
          <p:cNvSpPr/>
          <p:nvPr/>
        </p:nvSpPr>
        <p:spPr>
          <a:xfrm>
            <a:off x="6355080" y="2423160"/>
            <a:ext cx="2423160" cy="2194560"/>
          </a:xfrm>
          <a:prstGeom prst="rect">
            <a:avLst/>
          </a:prstGeom>
          <a:noFill/>
          <a:ln/>
        </p:spPr>
        <p:txBody>
          <a:bodyPr wrap="square" rtlCol="0" anchor="t"/>
          <a:lstStyle/>
          <a:p>
            <a:pPr marL="0" indent="0">
              <a:buNone/>
            </a:pPr>
            <a:r>
              <a:rPr lang="en-US" sz="1200" dirty="0">
                <a:solidFill>
                  <a:srgbClr val="334455"/>
                </a:solidFill>
                <a:latin typeface="Calibri" pitchFamily="34" charset="0"/>
                <a:ea typeface="Calibri" pitchFamily="34" charset="-122"/>
                <a:cs typeface="Calibri" pitchFamily="34" charset="-120"/>
              </a:rPr>
              <a:t>Signals the end. May restate the main idea, summarise key points, or offer a final observation.</a:t>
            </a:r>
            <a:endParaRPr lang="en-US" sz="1200" dirty="0"/>
          </a:p>
        </p:txBody>
      </p:sp>
      <p:sp>
        <p:nvSpPr>
          <p:cNvPr id="21" name="Text 18"/>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22" name="Text 19"/>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23" name="Text 20"/>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19</a:t>
            </a:r>
            <a:endParaRPr lang="en-US" sz="900" dirty="0"/>
          </a:p>
        </p:txBody>
      </p:sp>
      <p:pic>
        <p:nvPicPr>
          <p:cNvPr id="27" name="Audio 26">
            <a:hlinkClick r:id="" action="ppaction://media"/>
            <a:extLst>
              <a:ext uri="{FF2B5EF4-FFF2-40B4-BE49-F238E27FC236}">
                <a16:creationId xmlns:a16="http://schemas.microsoft.com/office/drawing/2014/main" id="{D82F1A40-A413-11F8-F565-A9ECE64FCFA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7114"/>
    </mc:Choice>
    <mc:Fallback>
      <p:transition spd="slow" advTm="27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Text 0"/>
          <p:cNvSpPr/>
          <p:nvPr/>
        </p:nvSpPr>
        <p:spPr>
          <a:xfrm>
            <a:off x="457200" y="228600"/>
            <a:ext cx="7315200" cy="548640"/>
          </a:xfrm>
          <a:prstGeom prst="rect">
            <a:avLst/>
          </a:prstGeom>
          <a:noFill/>
          <a:ln/>
        </p:spPr>
        <p:txBody>
          <a:bodyPr wrap="square" lIns="0" tIns="0" rIns="0" bIns="0" rtlCol="0" anchor="ctr"/>
          <a:lstStyle/>
          <a:p>
            <a:pPr marL="0" indent="0">
              <a:buNone/>
            </a:pPr>
            <a:r>
              <a:rPr lang="en-US" sz="2800" b="1" dirty="0">
                <a:solidFill>
                  <a:srgbClr val="0B5A72"/>
                </a:solidFill>
                <a:latin typeface="Cambria" pitchFamily="34" charset="0"/>
                <a:ea typeface="Cambria" pitchFamily="34" charset="-122"/>
                <a:cs typeface="Cambria" pitchFamily="34" charset="-120"/>
              </a:rPr>
              <a:t>Course Contents</a:t>
            </a:r>
            <a:endParaRPr lang="en-US" sz="2800" dirty="0"/>
          </a:p>
        </p:txBody>
      </p:sp>
      <p:sp>
        <p:nvSpPr>
          <p:cNvPr id="4" name="Shape 1"/>
          <p:cNvSpPr/>
          <p:nvPr/>
        </p:nvSpPr>
        <p:spPr>
          <a:xfrm>
            <a:off x="365760" y="1097280"/>
            <a:ext cx="8412480" cy="1463040"/>
          </a:xfrm>
          <a:prstGeom prst="roundRect">
            <a:avLst>
              <a:gd name="adj" fmla="val 8750"/>
            </a:avLst>
          </a:prstGeom>
          <a:solidFill>
            <a:srgbClr val="2B8CA8">
              <a:alpha val="10000"/>
            </a:srgbClr>
          </a:solidFill>
          <a:ln w="12700">
            <a:solidFill>
              <a:srgbClr val="2B8CA8">
                <a:alpha val="50000"/>
              </a:srgbClr>
            </a:solidFill>
            <a:prstDash val="solid"/>
          </a:ln>
          <a:effectLst>
            <a:outerShdw blurRad="101600" dist="25400" dir="2700000" algn="bl" rotWithShape="0">
              <a:srgbClr val="000000">
                <a:alpha val="10000"/>
              </a:srgbClr>
            </a:outerShdw>
          </a:effectLst>
        </p:spPr>
        <p:txBody>
          <a:bodyPr/>
          <a:lstStyle/>
          <a:p>
            <a:endParaRPr lang="es-ES"/>
          </a:p>
        </p:txBody>
      </p:sp>
      <p:sp>
        <p:nvSpPr>
          <p:cNvPr id="5" name="Shape 2"/>
          <p:cNvSpPr/>
          <p:nvPr/>
        </p:nvSpPr>
        <p:spPr>
          <a:xfrm>
            <a:off x="365760" y="1097280"/>
            <a:ext cx="2011680" cy="1463040"/>
          </a:xfrm>
          <a:prstGeom prst="roundRect">
            <a:avLst>
              <a:gd name="adj" fmla="val 8750"/>
            </a:avLst>
          </a:prstGeom>
          <a:solidFill>
            <a:srgbClr val="2B8CA8"/>
          </a:solidFill>
          <a:ln w="12700">
            <a:solidFill>
              <a:srgbClr val="2B8CA8"/>
            </a:solidFill>
            <a:prstDash val="solid"/>
          </a:ln>
        </p:spPr>
        <p:txBody>
          <a:bodyPr/>
          <a:lstStyle/>
          <a:p>
            <a:endParaRPr lang="es-ES"/>
          </a:p>
        </p:txBody>
      </p:sp>
      <p:sp>
        <p:nvSpPr>
          <p:cNvPr id="6" name="Text 3"/>
          <p:cNvSpPr/>
          <p:nvPr/>
        </p:nvSpPr>
        <p:spPr>
          <a:xfrm>
            <a:off x="365760" y="1097280"/>
            <a:ext cx="2011680" cy="685800"/>
          </a:xfrm>
          <a:prstGeom prst="rect">
            <a:avLst/>
          </a:prstGeom>
          <a:noFill/>
          <a:ln/>
        </p:spPr>
        <p:txBody>
          <a:bodyPr wrap="square" lIns="0" tIns="0" rIns="0" bIns="0" rtlCol="0" anchor="b"/>
          <a:lstStyle/>
          <a:p>
            <a:pPr marL="0" indent="0" algn="ctr">
              <a:buNone/>
            </a:pPr>
            <a:r>
              <a:rPr lang="en-US" sz="1300" b="1" dirty="0">
                <a:solidFill>
                  <a:srgbClr val="FFFFFF"/>
                </a:solidFill>
                <a:latin typeface="Cambria" pitchFamily="34" charset="0"/>
                <a:ea typeface="Cambria" pitchFamily="34" charset="-122"/>
                <a:cs typeface="Cambria" pitchFamily="34" charset="-120"/>
              </a:rPr>
              <a:t>Chapter 1</a:t>
            </a:r>
            <a:endParaRPr lang="en-US" sz="1300" dirty="0"/>
          </a:p>
        </p:txBody>
      </p:sp>
      <p:sp>
        <p:nvSpPr>
          <p:cNvPr id="7" name="Text 4"/>
          <p:cNvSpPr/>
          <p:nvPr/>
        </p:nvSpPr>
        <p:spPr>
          <a:xfrm>
            <a:off x="365760" y="1755648"/>
            <a:ext cx="2011680" cy="777240"/>
          </a:xfrm>
          <a:prstGeom prst="rect">
            <a:avLst/>
          </a:prstGeom>
          <a:noFill/>
          <a:ln/>
        </p:spPr>
        <p:txBody>
          <a:bodyPr wrap="square" lIns="0" tIns="0" rIns="0" bIns="0" rtlCol="0" anchor="t"/>
          <a:lstStyle/>
          <a:p>
            <a:pPr marL="0" indent="0" algn="ctr">
              <a:buNone/>
            </a:pPr>
            <a:r>
              <a:rPr lang="en-US" sz="1100" dirty="0">
                <a:solidFill>
                  <a:srgbClr val="D4EEF7"/>
                </a:solidFill>
                <a:latin typeface="Calibri" pitchFamily="34" charset="0"/>
                <a:ea typeface="Calibri" pitchFamily="34" charset="-122"/>
                <a:cs typeface="Calibri" pitchFamily="34" charset="-120"/>
              </a:rPr>
              <a:t>The Writing Process</a:t>
            </a:r>
            <a:endParaRPr lang="en-US" sz="1100" dirty="0"/>
          </a:p>
        </p:txBody>
      </p:sp>
      <p:sp>
        <p:nvSpPr>
          <p:cNvPr id="8" name="Text 5"/>
          <p:cNvSpPr/>
          <p:nvPr/>
        </p:nvSpPr>
        <p:spPr>
          <a:xfrm>
            <a:off x="2514600" y="1508760"/>
            <a:ext cx="6080760" cy="640080"/>
          </a:xfrm>
          <a:prstGeom prst="rect">
            <a:avLst/>
          </a:prstGeom>
          <a:noFill/>
          <a:ln/>
        </p:spPr>
        <p:txBody>
          <a:bodyPr wrap="square" rtlCol="0" anchor="ctr"/>
          <a:lstStyle/>
          <a:p>
            <a:pPr marL="0" indent="0">
              <a:buNone/>
            </a:pPr>
            <a:r>
              <a:rPr lang="en-US" sz="1300" dirty="0">
                <a:solidFill>
                  <a:srgbClr val="334455"/>
                </a:solidFill>
                <a:latin typeface="Calibri" pitchFamily="34" charset="0"/>
                <a:ea typeface="Calibri" pitchFamily="34" charset="-122"/>
                <a:cs typeface="Calibri" pitchFamily="34" charset="-120"/>
              </a:rPr>
              <a:t>Prewriting · Planning · Drafting · Revising · Editing</a:t>
            </a:r>
            <a:endParaRPr lang="en-US" sz="1300" dirty="0"/>
          </a:p>
        </p:txBody>
      </p:sp>
      <p:sp>
        <p:nvSpPr>
          <p:cNvPr id="9" name="Shape 6"/>
          <p:cNvSpPr/>
          <p:nvPr/>
        </p:nvSpPr>
        <p:spPr>
          <a:xfrm>
            <a:off x="365760" y="2788920"/>
            <a:ext cx="8412480" cy="1463040"/>
          </a:xfrm>
          <a:prstGeom prst="roundRect">
            <a:avLst>
              <a:gd name="adj" fmla="val 8750"/>
            </a:avLst>
          </a:prstGeom>
          <a:solidFill>
            <a:srgbClr val="3A9E78">
              <a:alpha val="10000"/>
            </a:srgbClr>
          </a:solidFill>
          <a:ln w="12700">
            <a:solidFill>
              <a:srgbClr val="3A9E78">
                <a:alpha val="50000"/>
              </a:srgbClr>
            </a:solidFill>
            <a:prstDash val="solid"/>
          </a:ln>
          <a:effectLst>
            <a:outerShdw blurRad="101600" dist="25400" dir="2700000" algn="bl" rotWithShape="0">
              <a:srgbClr val="000000">
                <a:alpha val="10000"/>
              </a:srgbClr>
            </a:outerShdw>
          </a:effectLst>
        </p:spPr>
        <p:txBody>
          <a:bodyPr/>
          <a:lstStyle/>
          <a:p>
            <a:endParaRPr lang="es-ES"/>
          </a:p>
        </p:txBody>
      </p:sp>
      <p:sp>
        <p:nvSpPr>
          <p:cNvPr id="10" name="Shape 7"/>
          <p:cNvSpPr/>
          <p:nvPr/>
        </p:nvSpPr>
        <p:spPr>
          <a:xfrm>
            <a:off x="365760" y="2788920"/>
            <a:ext cx="2011680" cy="1463040"/>
          </a:xfrm>
          <a:prstGeom prst="roundRect">
            <a:avLst>
              <a:gd name="adj" fmla="val 8750"/>
            </a:avLst>
          </a:prstGeom>
          <a:solidFill>
            <a:srgbClr val="3A9E78"/>
          </a:solidFill>
          <a:ln w="12700">
            <a:solidFill>
              <a:srgbClr val="3A9E78"/>
            </a:solidFill>
            <a:prstDash val="solid"/>
          </a:ln>
        </p:spPr>
        <p:txBody>
          <a:bodyPr/>
          <a:lstStyle/>
          <a:p>
            <a:endParaRPr lang="es-ES"/>
          </a:p>
        </p:txBody>
      </p:sp>
      <p:sp>
        <p:nvSpPr>
          <p:cNvPr id="11" name="Text 8"/>
          <p:cNvSpPr/>
          <p:nvPr/>
        </p:nvSpPr>
        <p:spPr>
          <a:xfrm>
            <a:off x="365760" y="2788920"/>
            <a:ext cx="2011680" cy="685800"/>
          </a:xfrm>
          <a:prstGeom prst="rect">
            <a:avLst/>
          </a:prstGeom>
          <a:noFill/>
          <a:ln/>
        </p:spPr>
        <p:txBody>
          <a:bodyPr wrap="square" lIns="0" tIns="0" rIns="0" bIns="0" rtlCol="0" anchor="b"/>
          <a:lstStyle/>
          <a:p>
            <a:pPr marL="0" indent="0" algn="ctr">
              <a:buNone/>
            </a:pPr>
            <a:r>
              <a:rPr lang="en-US" sz="1300" b="1" dirty="0">
                <a:solidFill>
                  <a:srgbClr val="FFFFFF"/>
                </a:solidFill>
                <a:latin typeface="Cambria" pitchFamily="34" charset="0"/>
                <a:ea typeface="Cambria" pitchFamily="34" charset="-122"/>
                <a:cs typeface="Cambria" pitchFamily="34" charset="-120"/>
              </a:rPr>
              <a:t>Chapter 2</a:t>
            </a:r>
            <a:endParaRPr lang="en-US" sz="1300" dirty="0"/>
          </a:p>
        </p:txBody>
      </p:sp>
      <p:sp>
        <p:nvSpPr>
          <p:cNvPr id="12" name="Text 9"/>
          <p:cNvSpPr/>
          <p:nvPr/>
        </p:nvSpPr>
        <p:spPr>
          <a:xfrm>
            <a:off x="365760" y="3447288"/>
            <a:ext cx="2011680" cy="777240"/>
          </a:xfrm>
          <a:prstGeom prst="rect">
            <a:avLst/>
          </a:prstGeom>
          <a:noFill/>
          <a:ln/>
        </p:spPr>
        <p:txBody>
          <a:bodyPr wrap="square" lIns="0" tIns="0" rIns="0" bIns="0" rtlCol="0" anchor="t"/>
          <a:lstStyle/>
          <a:p>
            <a:pPr marL="0" indent="0" algn="ctr">
              <a:buNone/>
            </a:pPr>
            <a:r>
              <a:rPr lang="en-US" sz="1100" dirty="0">
                <a:solidFill>
                  <a:srgbClr val="D4EEF7"/>
                </a:solidFill>
                <a:latin typeface="Calibri" pitchFamily="34" charset="0"/>
                <a:ea typeface="Calibri" pitchFamily="34" charset="-122"/>
                <a:cs typeface="Calibri" pitchFamily="34" charset="-120"/>
              </a:rPr>
              <a:t>Introduction to the Paragraph</a:t>
            </a:r>
            <a:endParaRPr lang="en-US" sz="1100" dirty="0"/>
          </a:p>
        </p:txBody>
      </p:sp>
      <p:sp>
        <p:nvSpPr>
          <p:cNvPr id="13" name="Text 10"/>
          <p:cNvSpPr/>
          <p:nvPr/>
        </p:nvSpPr>
        <p:spPr>
          <a:xfrm>
            <a:off x="2514600" y="3200400"/>
            <a:ext cx="6080760" cy="640080"/>
          </a:xfrm>
          <a:prstGeom prst="rect">
            <a:avLst/>
          </a:prstGeom>
          <a:noFill/>
          <a:ln/>
        </p:spPr>
        <p:txBody>
          <a:bodyPr wrap="square" rtlCol="0" anchor="ctr"/>
          <a:lstStyle/>
          <a:p>
            <a:pPr marL="0" indent="0">
              <a:buNone/>
            </a:pPr>
            <a:r>
              <a:rPr lang="en-US" sz="1300" dirty="0">
                <a:solidFill>
                  <a:srgbClr val="334455"/>
                </a:solidFill>
                <a:latin typeface="Calibri" pitchFamily="34" charset="0"/>
                <a:ea typeface="Calibri" pitchFamily="34" charset="-122"/>
                <a:cs typeface="Calibri" pitchFamily="34" charset="-120"/>
              </a:rPr>
              <a:t>Paragraph · Topic Sentence · Support · Unity · Coherence · Transitions · Composition Skills</a:t>
            </a:r>
            <a:endParaRPr lang="en-US" sz="1300" dirty="0"/>
          </a:p>
        </p:txBody>
      </p:sp>
      <p:sp>
        <p:nvSpPr>
          <p:cNvPr id="14" name="Shape 11"/>
          <p:cNvSpPr/>
          <p:nvPr/>
        </p:nvSpPr>
        <p:spPr>
          <a:xfrm>
            <a:off x="365760" y="4572000"/>
            <a:ext cx="8412480" cy="347472"/>
          </a:xfrm>
          <a:prstGeom prst="roundRect">
            <a:avLst>
              <a:gd name="adj" fmla="val 21053"/>
            </a:avLst>
          </a:prstGeom>
          <a:solidFill>
            <a:srgbClr val="EBF6FA"/>
          </a:solidFill>
          <a:ln w="12700">
            <a:solidFill>
              <a:srgbClr val="C5E3EE"/>
            </a:solidFill>
            <a:prstDash val="solid"/>
          </a:ln>
        </p:spPr>
        <p:txBody>
          <a:bodyPr/>
          <a:lstStyle/>
          <a:p>
            <a:endParaRPr lang="es-ES"/>
          </a:p>
        </p:txBody>
      </p:sp>
      <p:sp>
        <p:nvSpPr>
          <p:cNvPr id="15" name="Text 12"/>
          <p:cNvSpPr/>
          <p:nvPr/>
        </p:nvSpPr>
        <p:spPr>
          <a:xfrm>
            <a:off x="548640" y="4617720"/>
            <a:ext cx="8046720" cy="256032"/>
          </a:xfrm>
          <a:prstGeom prst="rect">
            <a:avLst/>
          </a:prstGeom>
          <a:noFill/>
          <a:ln/>
        </p:spPr>
        <p:txBody>
          <a:bodyPr wrap="square" lIns="0" tIns="0" rIns="0" bIns="0" rtlCol="0" anchor="ctr"/>
          <a:lstStyle/>
          <a:p>
            <a:pPr marL="0" indent="0">
              <a:buNone/>
            </a:pPr>
            <a:r>
              <a:rPr lang="en-US" sz="1100" i="1" dirty="0">
                <a:solidFill>
                  <a:srgbClr val="0B5A72"/>
                </a:solidFill>
                <a:latin typeface="Calibri" pitchFamily="34" charset="0"/>
                <a:ea typeface="Calibri" pitchFamily="34" charset="-122"/>
                <a:cs typeface="Calibri" pitchFamily="34" charset="-120"/>
              </a:rPr>
              <a:t>Both chapters are part of Unit One — The Paragraph — from Academic Composition Skills (Cengage Learning)</a:t>
            </a:r>
            <a:endParaRPr lang="en-US" sz="1100" dirty="0"/>
          </a:p>
        </p:txBody>
      </p:sp>
      <p:sp>
        <p:nvSpPr>
          <p:cNvPr id="16" name="Text 13"/>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17" name="Text 14"/>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18" name="Text 15"/>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2</a:t>
            </a:r>
            <a:endParaRPr lang="en-US" sz="900" dirty="0"/>
          </a:p>
        </p:txBody>
      </p:sp>
      <p:pic>
        <p:nvPicPr>
          <p:cNvPr id="26" name="Audio 25">
            <a:hlinkClick r:id="" action="ppaction://media"/>
            <a:extLst>
              <a:ext uri="{FF2B5EF4-FFF2-40B4-BE49-F238E27FC236}">
                <a16:creationId xmlns:a16="http://schemas.microsoft.com/office/drawing/2014/main" id="{24E678FF-D46C-1593-F549-AC51ACE0A32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0297"/>
    </mc:Choice>
    <mc:Fallback>
      <p:transition spd="slow" advTm="20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Shape 0"/>
          <p:cNvSpPr/>
          <p:nvPr/>
        </p:nvSpPr>
        <p:spPr>
          <a:xfrm>
            <a:off x="365760" y="164592"/>
            <a:ext cx="1463040" cy="411480"/>
          </a:xfrm>
          <a:prstGeom prst="roundRect">
            <a:avLst>
              <a:gd name="adj" fmla="val 48889"/>
            </a:avLst>
          </a:prstGeom>
          <a:solidFill>
            <a:srgbClr val="2B8CA8"/>
          </a:solidFill>
          <a:ln w="12700">
            <a:solidFill>
              <a:srgbClr val="2B8CA8"/>
            </a:solidFill>
            <a:prstDash val="solid"/>
          </a:ln>
        </p:spPr>
        <p:txBody>
          <a:bodyPr/>
          <a:lstStyle/>
          <a:p>
            <a:endParaRPr lang="es-ES"/>
          </a:p>
        </p:txBody>
      </p:sp>
      <p:sp>
        <p:nvSpPr>
          <p:cNvPr id="4" name="Text 1"/>
          <p:cNvSpPr/>
          <p:nvPr/>
        </p:nvSpPr>
        <p:spPr>
          <a:xfrm>
            <a:off x="365760" y="164592"/>
            <a:ext cx="1463040" cy="411480"/>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Exercise 1</a:t>
            </a:r>
            <a:endParaRPr lang="en-US" sz="1300" dirty="0"/>
          </a:p>
        </p:txBody>
      </p:sp>
      <p:sp>
        <p:nvSpPr>
          <p:cNvPr id="5" name="Text 2"/>
          <p:cNvSpPr/>
          <p:nvPr/>
        </p:nvSpPr>
        <p:spPr>
          <a:xfrm>
            <a:off x="2011680" y="201168"/>
            <a:ext cx="6766560" cy="347472"/>
          </a:xfrm>
          <a:prstGeom prst="rect">
            <a:avLst/>
          </a:prstGeom>
          <a:noFill/>
          <a:ln/>
        </p:spPr>
        <p:txBody>
          <a:bodyPr wrap="square" lIns="0" tIns="0" rIns="0" bIns="0" rtlCol="0" anchor="ctr"/>
          <a:lstStyle/>
          <a:p>
            <a:pPr marL="0" indent="0">
              <a:buNone/>
            </a:pPr>
            <a:r>
              <a:rPr lang="en-US" sz="2000" b="1" dirty="0">
                <a:solidFill>
                  <a:srgbClr val="0B5A72"/>
                </a:solidFill>
                <a:latin typeface="Cambria" pitchFamily="34" charset="0"/>
                <a:ea typeface="Cambria" pitchFamily="34" charset="-122"/>
                <a:cs typeface="Cambria" pitchFamily="34" charset="-120"/>
              </a:rPr>
              <a:t>Read the Paragraph — Identify the Topic</a:t>
            </a:r>
            <a:endParaRPr lang="en-US" sz="2000" dirty="0"/>
          </a:p>
        </p:txBody>
      </p:sp>
      <p:sp>
        <p:nvSpPr>
          <p:cNvPr id="6" name="Shape 3"/>
          <p:cNvSpPr/>
          <p:nvPr/>
        </p:nvSpPr>
        <p:spPr>
          <a:xfrm>
            <a:off x="365760" y="685800"/>
            <a:ext cx="8412480" cy="594360"/>
          </a:xfrm>
          <a:prstGeom prst="roundRect">
            <a:avLst>
              <a:gd name="adj" fmla="val 15385"/>
            </a:avLst>
          </a:prstGeom>
          <a:solidFill>
            <a:srgbClr val="2B8CA8">
              <a:alpha val="10000"/>
            </a:srgbClr>
          </a:solidFill>
          <a:ln w="12700">
            <a:solidFill>
              <a:srgbClr val="2B8CA8">
                <a:alpha val="50000"/>
              </a:srgbClr>
            </a:solidFill>
            <a:prstDash val="solid"/>
          </a:ln>
        </p:spPr>
        <p:txBody>
          <a:bodyPr/>
          <a:lstStyle/>
          <a:p>
            <a:endParaRPr lang="es-ES"/>
          </a:p>
        </p:txBody>
      </p:sp>
      <p:sp>
        <p:nvSpPr>
          <p:cNvPr id="7" name="Text 4"/>
          <p:cNvSpPr/>
          <p:nvPr/>
        </p:nvSpPr>
        <p:spPr>
          <a:xfrm>
            <a:off x="548640" y="713232"/>
            <a:ext cx="8046720" cy="512064"/>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Read the paragraph carefully. Then identify the topic and write it on the line provided. Discuss your answer with a partner.</a:t>
            </a:r>
            <a:endParaRPr lang="en-US" sz="1200" dirty="0"/>
          </a:p>
        </p:txBody>
      </p:sp>
      <p:sp>
        <p:nvSpPr>
          <p:cNvPr id="8" name="Shape 5"/>
          <p:cNvSpPr/>
          <p:nvPr/>
        </p:nvSpPr>
        <p:spPr>
          <a:xfrm>
            <a:off x="365760" y="1389888"/>
            <a:ext cx="8412480" cy="2103120"/>
          </a:xfrm>
          <a:prstGeom prst="roundRect">
            <a:avLst>
              <a:gd name="adj" fmla="val 5217"/>
            </a:avLst>
          </a:prstGeom>
          <a:solidFill>
            <a:srgbClr val="F7FAFB"/>
          </a:solidFill>
          <a:ln w="12700">
            <a:solidFill>
              <a:srgbClr val="C5E3EE"/>
            </a:solidFill>
            <a:prstDash val="solid"/>
          </a:ln>
        </p:spPr>
        <p:txBody>
          <a:bodyPr/>
          <a:lstStyle/>
          <a:p>
            <a:endParaRPr lang="es-ES"/>
          </a:p>
        </p:txBody>
      </p:sp>
      <p:sp>
        <p:nvSpPr>
          <p:cNvPr id="9" name="Text 6"/>
          <p:cNvSpPr/>
          <p:nvPr/>
        </p:nvSpPr>
        <p:spPr>
          <a:xfrm>
            <a:off x="548640" y="1481328"/>
            <a:ext cx="8046720" cy="1901952"/>
          </a:xfrm>
          <a:prstGeom prst="rect">
            <a:avLst/>
          </a:prstGeom>
          <a:noFill/>
          <a:ln/>
        </p:spPr>
        <p:txBody>
          <a:bodyPr wrap="square" rtlCol="0" anchor="t"/>
          <a:lstStyle/>
          <a:p>
            <a:pPr marL="0" indent="0">
              <a:buNone/>
            </a:pPr>
            <a:r>
              <a:rPr lang="en-US" sz="1200" dirty="0">
                <a:solidFill>
                  <a:srgbClr val="334455"/>
                </a:solidFill>
                <a:latin typeface="Calibri" pitchFamily="34" charset="0"/>
                <a:ea typeface="Calibri" pitchFamily="34" charset="-122"/>
                <a:cs typeface="Calibri" pitchFamily="34" charset="-120"/>
              </a:rPr>
              <a:t>     A final examination in a course will give a student the initiative to do his or her best work throughout the course. Students who are only taking notes and attending classes begin to panic a few short tests will not put forth their best effort. For instance, some of my friends in drama, in which there is no final examination, take poor notes, which they throw away after each short test. Skipping class also becomes popular. Imagine the incredible change a final examination would produce. Students would have to take good notes and attend all classes in order to be prepared for the final examination.</a:t>
            </a:r>
            <a:endParaRPr lang="en-US" sz="1200" dirty="0"/>
          </a:p>
        </p:txBody>
      </p:sp>
      <p:sp>
        <p:nvSpPr>
          <p:cNvPr id="10" name="Text 7"/>
          <p:cNvSpPr/>
          <p:nvPr/>
        </p:nvSpPr>
        <p:spPr>
          <a:xfrm>
            <a:off x="457200" y="3611880"/>
            <a:ext cx="4114800" cy="320040"/>
          </a:xfrm>
          <a:prstGeom prst="rect">
            <a:avLst/>
          </a:prstGeom>
          <a:noFill/>
          <a:ln/>
        </p:spPr>
        <p:txBody>
          <a:bodyPr wrap="square" lIns="0" tIns="0" rIns="0" bIns="0" rtlCol="0" anchor="ctr"/>
          <a:lstStyle/>
          <a:p>
            <a:pPr marL="0" indent="0">
              <a:buNone/>
            </a:pPr>
            <a:r>
              <a:rPr lang="en-US" sz="1200" b="1" dirty="0">
                <a:solidFill>
                  <a:srgbClr val="0B5A72"/>
                </a:solidFill>
                <a:latin typeface="Calibri" pitchFamily="34" charset="0"/>
                <a:ea typeface="Calibri" pitchFamily="34" charset="-122"/>
                <a:cs typeface="Calibri" pitchFamily="34" charset="-120"/>
              </a:rPr>
              <a:t>The topic of this paragraph is about:</a:t>
            </a:r>
            <a:endParaRPr lang="en-US" sz="1200" dirty="0"/>
          </a:p>
        </p:txBody>
      </p:sp>
      <p:sp>
        <p:nvSpPr>
          <p:cNvPr id="11" name="Shape 8"/>
          <p:cNvSpPr/>
          <p:nvPr/>
        </p:nvSpPr>
        <p:spPr>
          <a:xfrm>
            <a:off x="4480560" y="3767328"/>
            <a:ext cx="4206240" cy="0"/>
          </a:xfrm>
          <a:prstGeom prst="line">
            <a:avLst/>
          </a:prstGeom>
          <a:noFill/>
          <a:ln w="12700">
            <a:solidFill>
              <a:srgbClr val="C8D8E0"/>
            </a:solidFill>
            <a:prstDash val="solid"/>
          </a:ln>
        </p:spPr>
        <p:txBody>
          <a:bodyPr/>
          <a:lstStyle/>
          <a:p>
            <a:endParaRPr lang="es-ES"/>
          </a:p>
        </p:txBody>
      </p:sp>
      <p:sp>
        <p:nvSpPr>
          <p:cNvPr id="12" name="Shape 9"/>
          <p:cNvSpPr/>
          <p:nvPr/>
        </p:nvSpPr>
        <p:spPr>
          <a:xfrm>
            <a:off x="457200" y="4187952"/>
            <a:ext cx="8046720" cy="0"/>
          </a:xfrm>
          <a:prstGeom prst="line">
            <a:avLst/>
          </a:prstGeom>
          <a:noFill/>
          <a:ln w="12700">
            <a:solidFill>
              <a:srgbClr val="C8D8E0"/>
            </a:solidFill>
            <a:prstDash val="solid"/>
          </a:ln>
        </p:spPr>
        <p:txBody>
          <a:bodyPr/>
          <a:lstStyle/>
          <a:p>
            <a:endParaRPr lang="es-ES"/>
          </a:p>
        </p:txBody>
      </p:sp>
      <p:sp>
        <p:nvSpPr>
          <p:cNvPr id="13" name="Shape 10"/>
          <p:cNvSpPr/>
          <p:nvPr/>
        </p:nvSpPr>
        <p:spPr>
          <a:xfrm>
            <a:off x="457200" y="4572000"/>
            <a:ext cx="8046720" cy="0"/>
          </a:xfrm>
          <a:prstGeom prst="line">
            <a:avLst/>
          </a:prstGeom>
          <a:noFill/>
          <a:ln w="12700">
            <a:solidFill>
              <a:srgbClr val="C8D8E0"/>
            </a:solidFill>
            <a:prstDash val="solid"/>
          </a:ln>
        </p:spPr>
        <p:txBody>
          <a:bodyPr/>
          <a:lstStyle/>
          <a:p>
            <a:endParaRPr lang="es-ES"/>
          </a:p>
        </p:txBody>
      </p:sp>
      <p:sp>
        <p:nvSpPr>
          <p:cNvPr id="14" name="Text 11"/>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15" name="Text 12"/>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16" name="Text 13"/>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20</a:t>
            </a:r>
            <a:endParaRPr lang="en-US" sz="900" dirty="0"/>
          </a:p>
        </p:txBody>
      </p:sp>
      <p:pic>
        <p:nvPicPr>
          <p:cNvPr id="20" name="Audio 19">
            <a:hlinkClick r:id="" action="ppaction://media"/>
            <a:extLst>
              <a:ext uri="{FF2B5EF4-FFF2-40B4-BE49-F238E27FC236}">
                <a16:creationId xmlns:a16="http://schemas.microsoft.com/office/drawing/2014/main" id="{EEB5A644-564A-7B2B-1211-3FF54CE30A2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8849"/>
    </mc:Choice>
    <mc:Fallback>
      <p:transition spd="slow" advTm="18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Text 0"/>
          <p:cNvSpPr/>
          <p:nvPr/>
        </p:nvSpPr>
        <p:spPr>
          <a:xfrm>
            <a:off x="457200" y="228600"/>
            <a:ext cx="6858000" cy="548640"/>
          </a:xfrm>
          <a:prstGeom prst="rect">
            <a:avLst/>
          </a:prstGeom>
          <a:noFill/>
          <a:ln/>
        </p:spPr>
        <p:txBody>
          <a:bodyPr wrap="square" lIns="0" tIns="0" rIns="0" bIns="0" rtlCol="0" anchor="ctr"/>
          <a:lstStyle/>
          <a:p>
            <a:pPr marL="0" indent="0">
              <a:buNone/>
            </a:pPr>
            <a:r>
              <a:rPr lang="en-US" sz="2800" b="1" dirty="0">
                <a:solidFill>
                  <a:srgbClr val="0B5A72"/>
                </a:solidFill>
                <a:latin typeface="Cambria" pitchFamily="34" charset="0"/>
                <a:ea typeface="Cambria" pitchFamily="34" charset="-122"/>
                <a:cs typeface="Cambria" pitchFamily="34" charset="-120"/>
              </a:rPr>
              <a:t>Narrowing the Topic</a:t>
            </a:r>
            <a:endParaRPr lang="en-US" sz="2800" dirty="0"/>
          </a:p>
        </p:txBody>
      </p:sp>
      <p:sp>
        <p:nvSpPr>
          <p:cNvPr id="4" name="Text 1"/>
          <p:cNvSpPr/>
          <p:nvPr/>
        </p:nvSpPr>
        <p:spPr>
          <a:xfrm>
            <a:off x="457200" y="822960"/>
            <a:ext cx="8229600" cy="411480"/>
          </a:xfrm>
          <a:prstGeom prst="rect">
            <a:avLst/>
          </a:prstGeom>
          <a:noFill/>
          <a:ln/>
        </p:spPr>
        <p:txBody>
          <a:bodyPr wrap="square" rtlCol="0" anchor="ctr"/>
          <a:lstStyle/>
          <a:p>
            <a:pPr marL="0" indent="0">
              <a:buNone/>
            </a:pPr>
            <a:r>
              <a:rPr lang="en-US" sz="1300" dirty="0">
                <a:solidFill>
                  <a:srgbClr val="4A6572"/>
                </a:solidFill>
                <a:latin typeface="Calibri" pitchFamily="34" charset="0"/>
                <a:ea typeface="Calibri" pitchFamily="34" charset="-122"/>
                <a:cs typeface="Calibri" pitchFamily="34" charset="-120"/>
              </a:rPr>
              <a:t>A topic is often too general for a single paragraph. You must narrow it down to a specific, manageable idea.</a:t>
            </a:r>
            <a:endParaRPr lang="en-US" sz="1300" dirty="0"/>
          </a:p>
        </p:txBody>
      </p:sp>
      <p:sp>
        <p:nvSpPr>
          <p:cNvPr id="5" name="Text 2"/>
          <p:cNvSpPr/>
          <p:nvPr/>
        </p:nvSpPr>
        <p:spPr>
          <a:xfrm>
            <a:off x="365760" y="1371600"/>
            <a:ext cx="2697480" cy="320040"/>
          </a:xfrm>
          <a:prstGeom prst="rect">
            <a:avLst/>
          </a:prstGeom>
          <a:noFill/>
          <a:ln/>
        </p:spPr>
        <p:txBody>
          <a:bodyPr wrap="square" lIns="0" tIns="0" rIns="0" bIns="0" rtlCol="0" anchor="ctr"/>
          <a:lstStyle/>
          <a:p>
            <a:pPr marL="0" indent="0" algn="ctr">
              <a:buNone/>
            </a:pPr>
            <a:r>
              <a:rPr lang="en-US" sz="1200" b="1" dirty="0">
                <a:solidFill>
                  <a:srgbClr val="2B8CA8"/>
                </a:solidFill>
                <a:latin typeface="Cambria" pitchFamily="34" charset="0"/>
                <a:ea typeface="Cambria" pitchFamily="34" charset="-122"/>
                <a:cs typeface="Cambria" pitchFamily="34" charset="-120"/>
              </a:rPr>
              <a:t>Example 1</a:t>
            </a:r>
            <a:endParaRPr lang="en-US" sz="1200" dirty="0"/>
          </a:p>
        </p:txBody>
      </p:sp>
      <p:sp>
        <p:nvSpPr>
          <p:cNvPr id="6" name="Shape 3"/>
          <p:cNvSpPr/>
          <p:nvPr/>
        </p:nvSpPr>
        <p:spPr>
          <a:xfrm>
            <a:off x="548640" y="1783080"/>
            <a:ext cx="2331720" cy="502920"/>
          </a:xfrm>
          <a:prstGeom prst="roundRect">
            <a:avLst>
              <a:gd name="adj" fmla="val 14545"/>
            </a:avLst>
          </a:prstGeom>
          <a:solidFill>
            <a:srgbClr val="2B8CA8"/>
          </a:solidFill>
          <a:ln w="12700">
            <a:solidFill>
              <a:srgbClr val="2B8CA8"/>
            </a:solidFill>
            <a:prstDash val="solid"/>
          </a:ln>
        </p:spPr>
        <p:txBody>
          <a:bodyPr/>
          <a:lstStyle/>
          <a:p>
            <a:endParaRPr lang="es-ES"/>
          </a:p>
        </p:txBody>
      </p:sp>
      <p:sp>
        <p:nvSpPr>
          <p:cNvPr id="7" name="Text 4"/>
          <p:cNvSpPr/>
          <p:nvPr/>
        </p:nvSpPr>
        <p:spPr>
          <a:xfrm>
            <a:off x="548640" y="1783080"/>
            <a:ext cx="2331720" cy="502920"/>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MEXICO</a:t>
            </a:r>
            <a:endParaRPr lang="en-US" sz="1300" dirty="0"/>
          </a:p>
        </p:txBody>
      </p:sp>
      <p:sp>
        <p:nvSpPr>
          <p:cNvPr id="8" name="Shape 5"/>
          <p:cNvSpPr/>
          <p:nvPr/>
        </p:nvSpPr>
        <p:spPr>
          <a:xfrm>
            <a:off x="1577340" y="2286000"/>
            <a:ext cx="0" cy="246888"/>
          </a:xfrm>
          <a:prstGeom prst="line">
            <a:avLst/>
          </a:prstGeom>
          <a:noFill/>
          <a:ln w="19050">
            <a:solidFill>
              <a:srgbClr val="2B8CA8"/>
            </a:solidFill>
            <a:prstDash val="solid"/>
          </a:ln>
        </p:spPr>
        <p:txBody>
          <a:bodyPr/>
          <a:lstStyle/>
          <a:p>
            <a:endParaRPr lang="es-ES"/>
          </a:p>
        </p:txBody>
      </p:sp>
      <p:sp>
        <p:nvSpPr>
          <p:cNvPr id="9" name="Shape 6"/>
          <p:cNvSpPr/>
          <p:nvPr/>
        </p:nvSpPr>
        <p:spPr>
          <a:xfrm>
            <a:off x="548640" y="2532888"/>
            <a:ext cx="2331720" cy="502920"/>
          </a:xfrm>
          <a:prstGeom prst="roundRect">
            <a:avLst>
              <a:gd name="adj" fmla="val 14545"/>
            </a:avLst>
          </a:prstGeom>
          <a:solidFill>
            <a:srgbClr val="FFFFFF"/>
          </a:solidFill>
          <a:ln w="12700">
            <a:solidFill>
              <a:srgbClr val="2B8CA8"/>
            </a:solidFill>
            <a:prstDash val="solid"/>
          </a:ln>
        </p:spPr>
        <p:txBody>
          <a:bodyPr/>
          <a:lstStyle/>
          <a:p>
            <a:endParaRPr lang="es-ES"/>
          </a:p>
        </p:txBody>
      </p:sp>
      <p:sp>
        <p:nvSpPr>
          <p:cNvPr id="10" name="Text 7"/>
          <p:cNvSpPr/>
          <p:nvPr/>
        </p:nvSpPr>
        <p:spPr>
          <a:xfrm>
            <a:off x="548640" y="2532888"/>
            <a:ext cx="2331720" cy="502920"/>
          </a:xfrm>
          <a:prstGeom prst="rect">
            <a:avLst/>
          </a:prstGeom>
          <a:noFill/>
          <a:ln/>
        </p:spPr>
        <p:txBody>
          <a:bodyPr wrap="square" lIns="0" tIns="0" rIns="0" bIns="0" rtlCol="0" anchor="ctr"/>
          <a:lstStyle/>
          <a:p>
            <a:pPr marL="0" indent="0" algn="ctr">
              <a:buNone/>
            </a:pPr>
            <a:r>
              <a:rPr lang="en-US" sz="1200" dirty="0">
                <a:solidFill>
                  <a:srgbClr val="2B8CA8"/>
                </a:solidFill>
                <a:latin typeface="Calibri" pitchFamily="34" charset="0"/>
                <a:ea typeface="Calibri" pitchFamily="34" charset="-122"/>
                <a:cs typeface="Calibri" pitchFamily="34" charset="-120"/>
              </a:rPr>
              <a:t>Mexico City</a:t>
            </a:r>
            <a:endParaRPr lang="en-US" sz="1200" dirty="0"/>
          </a:p>
        </p:txBody>
      </p:sp>
      <p:sp>
        <p:nvSpPr>
          <p:cNvPr id="11" name="Shape 8"/>
          <p:cNvSpPr/>
          <p:nvPr/>
        </p:nvSpPr>
        <p:spPr>
          <a:xfrm>
            <a:off x="1577340" y="3035808"/>
            <a:ext cx="0" cy="246888"/>
          </a:xfrm>
          <a:prstGeom prst="line">
            <a:avLst/>
          </a:prstGeom>
          <a:noFill/>
          <a:ln w="19050">
            <a:solidFill>
              <a:srgbClr val="2B8CA8"/>
            </a:solidFill>
            <a:prstDash val="solid"/>
          </a:ln>
        </p:spPr>
        <p:txBody>
          <a:bodyPr/>
          <a:lstStyle/>
          <a:p>
            <a:endParaRPr lang="es-ES"/>
          </a:p>
        </p:txBody>
      </p:sp>
      <p:sp>
        <p:nvSpPr>
          <p:cNvPr id="12" name="Shape 9"/>
          <p:cNvSpPr/>
          <p:nvPr/>
        </p:nvSpPr>
        <p:spPr>
          <a:xfrm>
            <a:off x="548640" y="3282696"/>
            <a:ext cx="2331720" cy="502920"/>
          </a:xfrm>
          <a:prstGeom prst="roundRect">
            <a:avLst>
              <a:gd name="adj" fmla="val 14545"/>
            </a:avLst>
          </a:prstGeom>
          <a:solidFill>
            <a:srgbClr val="FFFFFF"/>
          </a:solidFill>
          <a:ln w="12700">
            <a:solidFill>
              <a:srgbClr val="2B8CA8"/>
            </a:solidFill>
            <a:prstDash val="solid"/>
          </a:ln>
        </p:spPr>
        <p:txBody>
          <a:bodyPr/>
          <a:lstStyle/>
          <a:p>
            <a:endParaRPr lang="es-ES"/>
          </a:p>
        </p:txBody>
      </p:sp>
      <p:sp>
        <p:nvSpPr>
          <p:cNvPr id="13" name="Text 10"/>
          <p:cNvSpPr/>
          <p:nvPr/>
        </p:nvSpPr>
        <p:spPr>
          <a:xfrm>
            <a:off x="548640" y="3282696"/>
            <a:ext cx="2331720" cy="502920"/>
          </a:xfrm>
          <a:prstGeom prst="rect">
            <a:avLst/>
          </a:prstGeom>
          <a:noFill/>
          <a:ln/>
        </p:spPr>
        <p:txBody>
          <a:bodyPr wrap="square" lIns="0" tIns="0" rIns="0" bIns="0" rtlCol="0" anchor="ctr"/>
          <a:lstStyle/>
          <a:p>
            <a:pPr marL="0" indent="0" algn="ctr">
              <a:buNone/>
            </a:pPr>
            <a:r>
              <a:rPr lang="en-US" sz="1200" dirty="0">
                <a:solidFill>
                  <a:srgbClr val="2B8CA8"/>
                </a:solidFill>
                <a:latin typeface="Calibri" pitchFamily="34" charset="0"/>
                <a:ea typeface="Calibri" pitchFamily="34" charset="-122"/>
                <a:cs typeface="Calibri" pitchFamily="34" charset="-120"/>
              </a:rPr>
              <a:t>Aztec Sites</a:t>
            </a:r>
            <a:endParaRPr lang="en-US" sz="1200" dirty="0"/>
          </a:p>
        </p:txBody>
      </p:sp>
      <p:sp>
        <p:nvSpPr>
          <p:cNvPr id="14" name="Shape 11"/>
          <p:cNvSpPr/>
          <p:nvPr/>
        </p:nvSpPr>
        <p:spPr>
          <a:xfrm>
            <a:off x="1577340" y="3785616"/>
            <a:ext cx="0" cy="246888"/>
          </a:xfrm>
          <a:prstGeom prst="line">
            <a:avLst/>
          </a:prstGeom>
          <a:noFill/>
          <a:ln w="19050">
            <a:solidFill>
              <a:srgbClr val="2B8CA8"/>
            </a:solidFill>
            <a:prstDash val="solid"/>
          </a:ln>
        </p:spPr>
        <p:txBody>
          <a:bodyPr/>
          <a:lstStyle/>
          <a:p>
            <a:endParaRPr lang="es-ES"/>
          </a:p>
        </p:txBody>
      </p:sp>
      <p:sp>
        <p:nvSpPr>
          <p:cNvPr id="15" name="Shape 12"/>
          <p:cNvSpPr/>
          <p:nvPr/>
        </p:nvSpPr>
        <p:spPr>
          <a:xfrm>
            <a:off x="548640" y="4032504"/>
            <a:ext cx="2331720" cy="502920"/>
          </a:xfrm>
          <a:prstGeom prst="roundRect">
            <a:avLst>
              <a:gd name="adj" fmla="val 14545"/>
            </a:avLst>
          </a:prstGeom>
          <a:solidFill>
            <a:srgbClr val="FFFFFF"/>
          </a:solidFill>
          <a:ln w="12700">
            <a:solidFill>
              <a:srgbClr val="2B8CA8"/>
            </a:solidFill>
            <a:prstDash val="solid"/>
          </a:ln>
        </p:spPr>
        <p:txBody>
          <a:bodyPr/>
          <a:lstStyle/>
          <a:p>
            <a:endParaRPr lang="es-ES"/>
          </a:p>
        </p:txBody>
      </p:sp>
      <p:sp>
        <p:nvSpPr>
          <p:cNvPr id="16" name="Text 13"/>
          <p:cNvSpPr/>
          <p:nvPr/>
        </p:nvSpPr>
        <p:spPr>
          <a:xfrm>
            <a:off x="548640" y="4032504"/>
            <a:ext cx="2331720" cy="502920"/>
          </a:xfrm>
          <a:prstGeom prst="rect">
            <a:avLst/>
          </a:prstGeom>
          <a:noFill/>
          <a:ln/>
        </p:spPr>
        <p:txBody>
          <a:bodyPr wrap="square" lIns="0" tIns="0" rIns="0" bIns="0" rtlCol="0" anchor="ctr"/>
          <a:lstStyle/>
          <a:p>
            <a:pPr marL="0" indent="0" algn="ctr">
              <a:buNone/>
            </a:pPr>
            <a:r>
              <a:rPr lang="en-US" sz="1200" dirty="0">
                <a:solidFill>
                  <a:srgbClr val="2B8CA8"/>
                </a:solidFill>
                <a:latin typeface="Calibri" pitchFamily="34" charset="0"/>
                <a:ea typeface="Calibri" pitchFamily="34" charset="-122"/>
                <a:cs typeface="Calibri" pitchFamily="34" charset="-120"/>
              </a:rPr>
              <a:t>The Great Temple</a:t>
            </a:r>
            <a:endParaRPr lang="en-US" sz="1200" dirty="0"/>
          </a:p>
        </p:txBody>
      </p:sp>
      <p:sp>
        <p:nvSpPr>
          <p:cNvPr id="17" name="Text 14"/>
          <p:cNvSpPr/>
          <p:nvPr/>
        </p:nvSpPr>
        <p:spPr>
          <a:xfrm>
            <a:off x="3291840" y="1371600"/>
            <a:ext cx="2697480" cy="320040"/>
          </a:xfrm>
          <a:prstGeom prst="rect">
            <a:avLst/>
          </a:prstGeom>
          <a:noFill/>
          <a:ln/>
        </p:spPr>
        <p:txBody>
          <a:bodyPr wrap="square" lIns="0" tIns="0" rIns="0" bIns="0" rtlCol="0" anchor="ctr"/>
          <a:lstStyle/>
          <a:p>
            <a:pPr marL="0" indent="0" algn="ctr">
              <a:buNone/>
            </a:pPr>
            <a:r>
              <a:rPr lang="en-US" sz="1200" b="1" dirty="0">
                <a:solidFill>
                  <a:srgbClr val="3A9E78"/>
                </a:solidFill>
                <a:latin typeface="Cambria" pitchFamily="34" charset="0"/>
                <a:ea typeface="Cambria" pitchFamily="34" charset="-122"/>
                <a:cs typeface="Cambria" pitchFamily="34" charset="-120"/>
              </a:rPr>
              <a:t>Example 2</a:t>
            </a:r>
            <a:endParaRPr lang="en-US" sz="1200" dirty="0"/>
          </a:p>
        </p:txBody>
      </p:sp>
      <p:sp>
        <p:nvSpPr>
          <p:cNvPr id="18" name="Shape 15"/>
          <p:cNvSpPr/>
          <p:nvPr/>
        </p:nvSpPr>
        <p:spPr>
          <a:xfrm>
            <a:off x="3474720" y="1783080"/>
            <a:ext cx="2331720" cy="502920"/>
          </a:xfrm>
          <a:prstGeom prst="roundRect">
            <a:avLst>
              <a:gd name="adj" fmla="val 14545"/>
            </a:avLst>
          </a:prstGeom>
          <a:solidFill>
            <a:srgbClr val="3A9E78"/>
          </a:solidFill>
          <a:ln w="12700">
            <a:solidFill>
              <a:srgbClr val="3A9E78"/>
            </a:solidFill>
            <a:prstDash val="solid"/>
          </a:ln>
        </p:spPr>
        <p:txBody>
          <a:bodyPr/>
          <a:lstStyle/>
          <a:p>
            <a:endParaRPr lang="es-ES"/>
          </a:p>
        </p:txBody>
      </p:sp>
      <p:sp>
        <p:nvSpPr>
          <p:cNvPr id="19" name="Text 16"/>
          <p:cNvSpPr/>
          <p:nvPr/>
        </p:nvSpPr>
        <p:spPr>
          <a:xfrm>
            <a:off x="3474720" y="1783080"/>
            <a:ext cx="2331720" cy="502920"/>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MEXICO</a:t>
            </a:r>
            <a:endParaRPr lang="en-US" sz="1300" dirty="0"/>
          </a:p>
        </p:txBody>
      </p:sp>
      <p:sp>
        <p:nvSpPr>
          <p:cNvPr id="20" name="Shape 17"/>
          <p:cNvSpPr/>
          <p:nvPr/>
        </p:nvSpPr>
        <p:spPr>
          <a:xfrm>
            <a:off x="4503420" y="2286000"/>
            <a:ext cx="0" cy="246888"/>
          </a:xfrm>
          <a:prstGeom prst="line">
            <a:avLst/>
          </a:prstGeom>
          <a:noFill/>
          <a:ln w="19050">
            <a:solidFill>
              <a:srgbClr val="3A9E78"/>
            </a:solidFill>
            <a:prstDash val="solid"/>
          </a:ln>
        </p:spPr>
        <p:txBody>
          <a:bodyPr/>
          <a:lstStyle/>
          <a:p>
            <a:endParaRPr lang="es-ES"/>
          </a:p>
        </p:txBody>
      </p:sp>
      <p:sp>
        <p:nvSpPr>
          <p:cNvPr id="21" name="Shape 18"/>
          <p:cNvSpPr/>
          <p:nvPr/>
        </p:nvSpPr>
        <p:spPr>
          <a:xfrm>
            <a:off x="3474720" y="2532888"/>
            <a:ext cx="2331720" cy="502920"/>
          </a:xfrm>
          <a:prstGeom prst="roundRect">
            <a:avLst>
              <a:gd name="adj" fmla="val 14545"/>
            </a:avLst>
          </a:prstGeom>
          <a:solidFill>
            <a:srgbClr val="FFFFFF"/>
          </a:solidFill>
          <a:ln w="12700">
            <a:solidFill>
              <a:srgbClr val="3A9E78"/>
            </a:solidFill>
            <a:prstDash val="solid"/>
          </a:ln>
        </p:spPr>
        <p:txBody>
          <a:bodyPr/>
          <a:lstStyle/>
          <a:p>
            <a:endParaRPr lang="es-ES"/>
          </a:p>
        </p:txBody>
      </p:sp>
      <p:sp>
        <p:nvSpPr>
          <p:cNvPr id="22" name="Text 19"/>
          <p:cNvSpPr/>
          <p:nvPr/>
        </p:nvSpPr>
        <p:spPr>
          <a:xfrm>
            <a:off x="3474720" y="2532888"/>
            <a:ext cx="2331720" cy="502920"/>
          </a:xfrm>
          <a:prstGeom prst="rect">
            <a:avLst/>
          </a:prstGeom>
          <a:noFill/>
          <a:ln/>
        </p:spPr>
        <p:txBody>
          <a:bodyPr wrap="square" lIns="0" tIns="0" rIns="0" bIns="0" rtlCol="0" anchor="ctr"/>
          <a:lstStyle/>
          <a:p>
            <a:pPr marL="0" indent="0" algn="ctr">
              <a:buNone/>
            </a:pPr>
            <a:r>
              <a:rPr lang="en-US" sz="1200" dirty="0">
                <a:solidFill>
                  <a:srgbClr val="3A9E78"/>
                </a:solidFill>
                <a:latin typeface="Calibri" pitchFamily="34" charset="0"/>
                <a:ea typeface="Calibri" pitchFamily="34" charset="-122"/>
                <a:cs typeface="Calibri" pitchFamily="34" charset="-120"/>
              </a:rPr>
              <a:t>Yucatán Peninsula</a:t>
            </a:r>
            <a:endParaRPr lang="en-US" sz="1200" dirty="0"/>
          </a:p>
        </p:txBody>
      </p:sp>
      <p:sp>
        <p:nvSpPr>
          <p:cNvPr id="23" name="Shape 20"/>
          <p:cNvSpPr/>
          <p:nvPr/>
        </p:nvSpPr>
        <p:spPr>
          <a:xfrm>
            <a:off x="4503420" y="3035808"/>
            <a:ext cx="0" cy="246888"/>
          </a:xfrm>
          <a:prstGeom prst="line">
            <a:avLst/>
          </a:prstGeom>
          <a:noFill/>
          <a:ln w="19050">
            <a:solidFill>
              <a:srgbClr val="3A9E78"/>
            </a:solidFill>
            <a:prstDash val="solid"/>
          </a:ln>
        </p:spPr>
        <p:txBody>
          <a:bodyPr/>
          <a:lstStyle/>
          <a:p>
            <a:endParaRPr lang="es-ES"/>
          </a:p>
        </p:txBody>
      </p:sp>
      <p:sp>
        <p:nvSpPr>
          <p:cNvPr id="24" name="Shape 21"/>
          <p:cNvSpPr/>
          <p:nvPr/>
        </p:nvSpPr>
        <p:spPr>
          <a:xfrm>
            <a:off x="3474720" y="3282696"/>
            <a:ext cx="2331720" cy="502920"/>
          </a:xfrm>
          <a:prstGeom prst="roundRect">
            <a:avLst>
              <a:gd name="adj" fmla="val 14545"/>
            </a:avLst>
          </a:prstGeom>
          <a:solidFill>
            <a:srgbClr val="FFFFFF"/>
          </a:solidFill>
          <a:ln w="12700">
            <a:solidFill>
              <a:srgbClr val="3A9E78"/>
            </a:solidFill>
            <a:prstDash val="solid"/>
          </a:ln>
        </p:spPr>
        <p:txBody>
          <a:bodyPr/>
          <a:lstStyle/>
          <a:p>
            <a:endParaRPr lang="es-ES"/>
          </a:p>
        </p:txBody>
      </p:sp>
      <p:sp>
        <p:nvSpPr>
          <p:cNvPr id="25" name="Text 22"/>
          <p:cNvSpPr/>
          <p:nvPr/>
        </p:nvSpPr>
        <p:spPr>
          <a:xfrm>
            <a:off x="3474720" y="3282696"/>
            <a:ext cx="2331720" cy="502920"/>
          </a:xfrm>
          <a:prstGeom prst="rect">
            <a:avLst/>
          </a:prstGeom>
          <a:noFill/>
          <a:ln/>
        </p:spPr>
        <p:txBody>
          <a:bodyPr wrap="square" lIns="0" tIns="0" rIns="0" bIns="0" rtlCol="0" anchor="ctr"/>
          <a:lstStyle/>
          <a:p>
            <a:pPr marL="0" indent="0" algn="ctr">
              <a:buNone/>
            </a:pPr>
            <a:r>
              <a:rPr lang="en-US" sz="1200" dirty="0">
                <a:solidFill>
                  <a:srgbClr val="3A9E78"/>
                </a:solidFill>
                <a:latin typeface="Calibri" pitchFamily="34" charset="0"/>
                <a:ea typeface="Calibri" pitchFamily="34" charset="-122"/>
                <a:cs typeface="Calibri" pitchFamily="34" charset="-120"/>
              </a:rPr>
              <a:t>The City of Progress</a:t>
            </a:r>
            <a:endParaRPr lang="en-US" sz="1200" dirty="0"/>
          </a:p>
        </p:txBody>
      </p:sp>
      <p:sp>
        <p:nvSpPr>
          <p:cNvPr id="26" name="Shape 23"/>
          <p:cNvSpPr/>
          <p:nvPr/>
        </p:nvSpPr>
        <p:spPr>
          <a:xfrm>
            <a:off x="4503420" y="3785616"/>
            <a:ext cx="0" cy="246888"/>
          </a:xfrm>
          <a:prstGeom prst="line">
            <a:avLst/>
          </a:prstGeom>
          <a:noFill/>
          <a:ln w="19050">
            <a:solidFill>
              <a:srgbClr val="3A9E78"/>
            </a:solidFill>
            <a:prstDash val="solid"/>
          </a:ln>
        </p:spPr>
        <p:txBody>
          <a:bodyPr/>
          <a:lstStyle/>
          <a:p>
            <a:endParaRPr lang="es-ES"/>
          </a:p>
        </p:txBody>
      </p:sp>
      <p:sp>
        <p:nvSpPr>
          <p:cNvPr id="27" name="Shape 24"/>
          <p:cNvSpPr/>
          <p:nvPr/>
        </p:nvSpPr>
        <p:spPr>
          <a:xfrm>
            <a:off x="3474720" y="4032504"/>
            <a:ext cx="2331720" cy="502920"/>
          </a:xfrm>
          <a:prstGeom prst="roundRect">
            <a:avLst>
              <a:gd name="adj" fmla="val 14545"/>
            </a:avLst>
          </a:prstGeom>
          <a:solidFill>
            <a:srgbClr val="FFFFFF"/>
          </a:solidFill>
          <a:ln w="12700">
            <a:solidFill>
              <a:srgbClr val="3A9E78"/>
            </a:solidFill>
            <a:prstDash val="solid"/>
          </a:ln>
        </p:spPr>
        <p:txBody>
          <a:bodyPr/>
          <a:lstStyle/>
          <a:p>
            <a:endParaRPr lang="es-ES"/>
          </a:p>
        </p:txBody>
      </p:sp>
      <p:sp>
        <p:nvSpPr>
          <p:cNvPr id="28" name="Text 25"/>
          <p:cNvSpPr/>
          <p:nvPr/>
        </p:nvSpPr>
        <p:spPr>
          <a:xfrm>
            <a:off x="3474720" y="4032504"/>
            <a:ext cx="2331720" cy="502920"/>
          </a:xfrm>
          <a:prstGeom prst="rect">
            <a:avLst/>
          </a:prstGeom>
          <a:noFill/>
          <a:ln/>
        </p:spPr>
        <p:txBody>
          <a:bodyPr wrap="square" lIns="0" tIns="0" rIns="0" bIns="0" rtlCol="0" anchor="ctr"/>
          <a:lstStyle/>
          <a:p>
            <a:pPr marL="0" indent="0" algn="ctr">
              <a:buNone/>
            </a:pPr>
            <a:r>
              <a:rPr lang="en-US" sz="1200" dirty="0">
                <a:solidFill>
                  <a:srgbClr val="3A9E78"/>
                </a:solidFill>
                <a:latin typeface="Calibri" pitchFamily="34" charset="0"/>
                <a:ea typeface="Calibri" pitchFamily="34" charset="-122"/>
                <a:cs typeface="Calibri" pitchFamily="34" charset="-120"/>
              </a:rPr>
              <a:t>The Beach Roads of Progreso</a:t>
            </a:r>
            <a:endParaRPr lang="en-US" sz="1200" dirty="0"/>
          </a:p>
        </p:txBody>
      </p:sp>
      <p:sp>
        <p:nvSpPr>
          <p:cNvPr id="29" name="Text 26"/>
          <p:cNvSpPr/>
          <p:nvPr/>
        </p:nvSpPr>
        <p:spPr>
          <a:xfrm>
            <a:off x="6217920" y="1371600"/>
            <a:ext cx="2697480" cy="320040"/>
          </a:xfrm>
          <a:prstGeom prst="rect">
            <a:avLst/>
          </a:prstGeom>
          <a:noFill/>
          <a:ln/>
        </p:spPr>
        <p:txBody>
          <a:bodyPr wrap="square" lIns="0" tIns="0" rIns="0" bIns="0" rtlCol="0" anchor="ctr"/>
          <a:lstStyle/>
          <a:p>
            <a:pPr marL="0" indent="0" algn="ctr">
              <a:buNone/>
            </a:pPr>
            <a:r>
              <a:rPr lang="en-US" sz="1200" b="1" dirty="0">
                <a:solidFill>
                  <a:srgbClr val="7B6EAB"/>
                </a:solidFill>
                <a:latin typeface="Cambria" pitchFamily="34" charset="0"/>
                <a:ea typeface="Cambria" pitchFamily="34" charset="-122"/>
                <a:cs typeface="Cambria" pitchFamily="34" charset="-120"/>
              </a:rPr>
              <a:t>Example 3</a:t>
            </a:r>
            <a:endParaRPr lang="en-US" sz="1200" dirty="0"/>
          </a:p>
        </p:txBody>
      </p:sp>
      <p:sp>
        <p:nvSpPr>
          <p:cNvPr id="30" name="Shape 27"/>
          <p:cNvSpPr/>
          <p:nvPr/>
        </p:nvSpPr>
        <p:spPr>
          <a:xfrm>
            <a:off x="6400800" y="1783080"/>
            <a:ext cx="2331720" cy="502920"/>
          </a:xfrm>
          <a:prstGeom prst="roundRect">
            <a:avLst>
              <a:gd name="adj" fmla="val 14545"/>
            </a:avLst>
          </a:prstGeom>
          <a:solidFill>
            <a:srgbClr val="7B6EAB"/>
          </a:solidFill>
          <a:ln w="12700">
            <a:solidFill>
              <a:srgbClr val="7B6EAB"/>
            </a:solidFill>
            <a:prstDash val="solid"/>
          </a:ln>
        </p:spPr>
        <p:txBody>
          <a:bodyPr/>
          <a:lstStyle/>
          <a:p>
            <a:endParaRPr lang="es-ES"/>
          </a:p>
        </p:txBody>
      </p:sp>
      <p:sp>
        <p:nvSpPr>
          <p:cNvPr id="31" name="Text 28"/>
          <p:cNvSpPr/>
          <p:nvPr/>
        </p:nvSpPr>
        <p:spPr>
          <a:xfrm>
            <a:off x="6400800" y="1783080"/>
            <a:ext cx="2331720" cy="502920"/>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JOBS</a:t>
            </a:r>
            <a:endParaRPr lang="en-US" sz="1300" dirty="0"/>
          </a:p>
        </p:txBody>
      </p:sp>
      <p:sp>
        <p:nvSpPr>
          <p:cNvPr id="32" name="Shape 29"/>
          <p:cNvSpPr/>
          <p:nvPr/>
        </p:nvSpPr>
        <p:spPr>
          <a:xfrm>
            <a:off x="7429500" y="2286000"/>
            <a:ext cx="0" cy="246888"/>
          </a:xfrm>
          <a:prstGeom prst="line">
            <a:avLst/>
          </a:prstGeom>
          <a:noFill/>
          <a:ln w="19050">
            <a:solidFill>
              <a:srgbClr val="7B6EAB"/>
            </a:solidFill>
            <a:prstDash val="solid"/>
          </a:ln>
        </p:spPr>
        <p:txBody>
          <a:bodyPr/>
          <a:lstStyle/>
          <a:p>
            <a:endParaRPr lang="es-ES"/>
          </a:p>
        </p:txBody>
      </p:sp>
      <p:sp>
        <p:nvSpPr>
          <p:cNvPr id="33" name="Shape 30"/>
          <p:cNvSpPr/>
          <p:nvPr/>
        </p:nvSpPr>
        <p:spPr>
          <a:xfrm>
            <a:off x="6400800" y="2532888"/>
            <a:ext cx="2331720" cy="502920"/>
          </a:xfrm>
          <a:prstGeom prst="roundRect">
            <a:avLst>
              <a:gd name="adj" fmla="val 14545"/>
            </a:avLst>
          </a:prstGeom>
          <a:solidFill>
            <a:srgbClr val="FFFFFF"/>
          </a:solidFill>
          <a:ln w="12700">
            <a:solidFill>
              <a:srgbClr val="7B6EAB"/>
            </a:solidFill>
            <a:prstDash val="solid"/>
          </a:ln>
        </p:spPr>
        <p:txBody>
          <a:bodyPr/>
          <a:lstStyle/>
          <a:p>
            <a:endParaRPr lang="es-ES"/>
          </a:p>
        </p:txBody>
      </p:sp>
      <p:sp>
        <p:nvSpPr>
          <p:cNvPr id="34" name="Text 31"/>
          <p:cNvSpPr/>
          <p:nvPr/>
        </p:nvSpPr>
        <p:spPr>
          <a:xfrm>
            <a:off x="6400800" y="2532888"/>
            <a:ext cx="2331720" cy="502920"/>
          </a:xfrm>
          <a:prstGeom prst="rect">
            <a:avLst/>
          </a:prstGeom>
          <a:noFill/>
          <a:ln/>
        </p:spPr>
        <p:txBody>
          <a:bodyPr wrap="square" lIns="0" tIns="0" rIns="0" bIns="0" rtlCol="0" anchor="ctr"/>
          <a:lstStyle/>
          <a:p>
            <a:pPr marL="0" indent="0" algn="ctr">
              <a:buNone/>
            </a:pPr>
            <a:r>
              <a:rPr lang="en-US" sz="1200" dirty="0">
                <a:solidFill>
                  <a:srgbClr val="7B6EAB"/>
                </a:solidFill>
                <a:latin typeface="Calibri" pitchFamily="34" charset="0"/>
                <a:ea typeface="Calibri" pitchFamily="34" charset="-122"/>
                <a:cs typeface="Calibri" pitchFamily="34" charset="-120"/>
              </a:rPr>
              <a:t>Characteristics of a Good Job</a:t>
            </a:r>
            <a:endParaRPr lang="en-US" sz="1200" dirty="0"/>
          </a:p>
        </p:txBody>
      </p:sp>
      <p:sp>
        <p:nvSpPr>
          <p:cNvPr id="35" name="Shape 32"/>
          <p:cNvSpPr/>
          <p:nvPr/>
        </p:nvSpPr>
        <p:spPr>
          <a:xfrm>
            <a:off x="7429500" y="3035808"/>
            <a:ext cx="0" cy="246888"/>
          </a:xfrm>
          <a:prstGeom prst="line">
            <a:avLst/>
          </a:prstGeom>
          <a:noFill/>
          <a:ln w="19050">
            <a:solidFill>
              <a:srgbClr val="7B6EAB"/>
            </a:solidFill>
            <a:prstDash val="solid"/>
          </a:ln>
        </p:spPr>
        <p:txBody>
          <a:bodyPr/>
          <a:lstStyle/>
          <a:p>
            <a:endParaRPr lang="es-ES"/>
          </a:p>
        </p:txBody>
      </p:sp>
      <p:sp>
        <p:nvSpPr>
          <p:cNvPr id="36" name="Shape 33"/>
          <p:cNvSpPr/>
          <p:nvPr/>
        </p:nvSpPr>
        <p:spPr>
          <a:xfrm>
            <a:off x="6400800" y="3282696"/>
            <a:ext cx="2331720" cy="502920"/>
          </a:xfrm>
          <a:prstGeom prst="roundRect">
            <a:avLst>
              <a:gd name="adj" fmla="val 14545"/>
            </a:avLst>
          </a:prstGeom>
          <a:solidFill>
            <a:srgbClr val="FFFFFF"/>
          </a:solidFill>
          <a:ln w="12700">
            <a:solidFill>
              <a:srgbClr val="7B6EAB"/>
            </a:solidFill>
            <a:prstDash val="solid"/>
          </a:ln>
        </p:spPr>
        <p:txBody>
          <a:bodyPr/>
          <a:lstStyle/>
          <a:p>
            <a:endParaRPr lang="es-ES"/>
          </a:p>
        </p:txBody>
      </p:sp>
      <p:sp>
        <p:nvSpPr>
          <p:cNvPr id="37" name="Text 34"/>
          <p:cNvSpPr/>
          <p:nvPr/>
        </p:nvSpPr>
        <p:spPr>
          <a:xfrm>
            <a:off x="6400800" y="3282696"/>
            <a:ext cx="2331720" cy="502920"/>
          </a:xfrm>
          <a:prstGeom prst="rect">
            <a:avLst/>
          </a:prstGeom>
          <a:noFill/>
          <a:ln/>
        </p:spPr>
        <p:txBody>
          <a:bodyPr wrap="square" lIns="0" tIns="0" rIns="0" bIns="0" rtlCol="0" anchor="ctr"/>
          <a:lstStyle/>
          <a:p>
            <a:pPr marL="0" indent="0" algn="ctr">
              <a:buNone/>
            </a:pPr>
            <a:r>
              <a:rPr lang="en-US" sz="1200" dirty="0">
                <a:solidFill>
                  <a:srgbClr val="7B6EAB"/>
                </a:solidFill>
                <a:latin typeface="Calibri" pitchFamily="34" charset="0"/>
                <a:ea typeface="Calibri" pitchFamily="34" charset="-122"/>
                <a:cs typeface="Calibri" pitchFamily="34" charset="-120"/>
              </a:rPr>
              <a:t>Career Development</a:t>
            </a:r>
            <a:endParaRPr lang="en-US" sz="1200" dirty="0"/>
          </a:p>
        </p:txBody>
      </p:sp>
      <p:sp>
        <p:nvSpPr>
          <p:cNvPr id="38" name="Shape 35"/>
          <p:cNvSpPr/>
          <p:nvPr/>
        </p:nvSpPr>
        <p:spPr>
          <a:xfrm>
            <a:off x="7429500" y="3785616"/>
            <a:ext cx="0" cy="246888"/>
          </a:xfrm>
          <a:prstGeom prst="line">
            <a:avLst/>
          </a:prstGeom>
          <a:noFill/>
          <a:ln w="19050">
            <a:solidFill>
              <a:srgbClr val="7B6EAB"/>
            </a:solidFill>
            <a:prstDash val="solid"/>
          </a:ln>
        </p:spPr>
        <p:txBody>
          <a:bodyPr/>
          <a:lstStyle/>
          <a:p>
            <a:endParaRPr lang="es-ES"/>
          </a:p>
        </p:txBody>
      </p:sp>
      <p:sp>
        <p:nvSpPr>
          <p:cNvPr id="39" name="Shape 36"/>
          <p:cNvSpPr/>
          <p:nvPr/>
        </p:nvSpPr>
        <p:spPr>
          <a:xfrm>
            <a:off x="6400800" y="4032504"/>
            <a:ext cx="2331720" cy="502920"/>
          </a:xfrm>
          <a:prstGeom prst="roundRect">
            <a:avLst>
              <a:gd name="adj" fmla="val 14545"/>
            </a:avLst>
          </a:prstGeom>
          <a:solidFill>
            <a:srgbClr val="FFFFFF"/>
          </a:solidFill>
          <a:ln w="12700">
            <a:solidFill>
              <a:srgbClr val="7B6EAB"/>
            </a:solidFill>
            <a:prstDash val="solid"/>
          </a:ln>
        </p:spPr>
        <p:txBody>
          <a:bodyPr/>
          <a:lstStyle/>
          <a:p>
            <a:endParaRPr lang="es-ES"/>
          </a:p>
        </p:txBody>
      </p:sp>
      <p:sp>
        <p:nvSpPr>
          <p:cNvPr id="40" name="Text 37"/>
          <p:cNvSpPr/>
          <p:nvPr/>
        </p:nvSpPr>
        <p:spPr>
          <a:xfrm>
            <a:off x="6400800" y="4032504"/>
            <a:ext cx="2331720" cy="502920"/>
          </a:xfrm>
          <a:prstGeom prst="rect">
            <a:avLst/>
          </a:prstGeom>
          <a:noFill/>
          <a:ln/>
        </p:spPr>
        <p:txBody>
          <a:bodyPr wrap="square" lIns="0" tIns="0" rIns="0" bIns="0" rtlCol="0" anchor="ctr"/>
          <a:lstStyle/>
          <a:p>
            <a:pPr marL="0" indent="0" algn="ctr">
              <a:buNone/>
            </a:pPr>
            <a:r>
              <a:rPr lang="en-US" sz="1200" dirty="0">
                <a:solidFill>
                  <a:srgbClr val="7B6EAB"/>
                </a:solidFill>
                <a:latin typeface="Calibri" pitchFamily="34" charset="0"/>
                <a:ea typeface="Calibri" pitchFamily="34" charset="-122"/>
                <a:cs typeface="Calibri" pitchFamily="34" charset="-120"/>
              </a:rPr>
              <a:t>Opportunities for Promotion</a:t>
            </a:r>
            <a:endParaRPr lang="en-US" sz="1200" dirty="0"/>
          </a:p>
        </p:txBody>
      </p:sp>
      <p:sp>
        <p:nvSpPr>
          <p:cNvPr id="41" name="Shape 38"/>
          <p:cNvSpPr/>
          <p:nvPr/>
        </p:nvSpPr>
        <p:spPr>
          <a:xfrm>
            <a:off x="365760" y="4617720"/>
            <a:ext cx="8412480" cy="320040"/>
          </a:xfrm>
          <a:prstGeom prst="roundRect">
            <a:avLst>
              <a:gd name="adj" fmla="val 22857"/>
            </a:avLst>
          </a:prstGeom>
          <a:solidFill>
            <a:srgbClr val="FFF8F0"/>
          </a:solidFill>
          <a:ln w="12700">
            <a:solidFill>
              <a:srgbClr val="F2C99A"/>
            </a:solidFill>
            <a:prstDash val="solid"/>
          </a:ln>
        </p:spPr>
        <p:txBody>
          <a:bodyPr/>
          <a:lstStyle/>
          <a:p>
            <a:endParaRPr lang="es-ES"/>
          </a:p>
        </p:txBody>
      </p:sp>
      <p:sp>
        <p:nvSpPr>
          <p:cNvPr id="42" name="Text 39"/>
          <p:cNvSpPr/>
          <p:nvPr/>
        </p:nvSpPr>
        <p:spPr>
          <a:xfrm>
            <a:off x="548640" y="4645152"/>
            <a:ext cx="8046720" cy="256032"/>
          </a:xfrm>
          <a:prstGeom prst="rect">
            <a:avLst/>
          </a:prstGeom>
          <a:noFill/>
          <a:ln/>
        </p:spPr>
        <p:txBody>
          <a:bodyPr wrap="square" lIns="0" tIns="0" rIns="0" bIns="0" rtlCol="0" anchor="ctr"/>
          <a:lstStyle/>
          <a:p>
            <a:pPr marL="0" indent="0">
              <a:buNone/>
            </a:pPr>
            <a:r>
              <a:rPr lang="en-US" sz="1100" dirty="0">
                <a:solidFill>
                  <a:srgbClr val="C06020"/>
                </a:solidFill>
                <a:latin typeface="Calibri" pitchFamily="34" charset="0"/>
                <a:ea typeface="Calibri" pitchFamily="34" charset="-122"/>
                <a:cs typeface="Calibri" pitchFamily="34" charset="-120"/>
              </a:rPr>
              <a:t>💡  The more specific the topic, the easier it is to develop it fully in one paragraph.</a:t>
            </a:r>
            <a:endParaRPr lang="en-US" sz="1100" dirty="0"/>
          </a:p>
        </p:txBody>
      </p:sp>
      <p:sp>
        <p:nvSpPr>
          <p:cNvPr id="43" name="Text 40"/>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44" name="Text 41"/>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45" name="Text 42"/>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21</a:t>
            </a:r>
            <a:endParaRPr lang="en-US" sz="900" dirty="0"/>
          </a:p>
        </p:txBody>
      </p:sp>
      <p:pic>
        <p:nvPicPr>
          <p:cNvPr id="49" name="Audio 48">
            <a:hlinkClick r:id="" action="ppaction://media"/>
            <a:extLst>
              <a:ext uri="{FF2B5EF4-FFF2-40B4-BE49-F238E27FC236}">
                <a16:creationId xmlns:a16="http://schemas.microsoft.com/office/drawing/2014/main" id="{80A7A350-6211-4F83-C213-6BED0EB6D2F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5081"/>
    </mc:Choice>
    <mc:Fallback>
      <p:transition spd="slow" advTm="25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0B5A72"/>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alphaModFix amt="30000"/>
          </a:blip>
          <a:stretch>
            <a:fillRect/>
          </a:stretch>
        </p:blipFill>
        <p:spPr>
          <a:xfrm>
            <a:off x="2743200" y="-457200"/>
            <a:ext cx="6858000" cy="5029200"/>
          </a:xfrm>
          <a:prstGeom prst="rect">
            <a:avLst/>
          </a:prstGeom>
        </p:spPr>
      </p:pic>
      <p:sp>
        <p:nvSpPr>
          <p:cNvPr id="3" name="Text 0"/>
          <p:cNvSpPr/>
          <p:nvPr/>
        </p:nvSpPr>
        <p:spPr>
          <a:xfrm>
            <a:off x="548640" y="1005840"/>
            <a:ext cx="7315200" cy="640080"/>
          </a:xfrm>
          <a:prstGeom prst="rect">
            <a:avLst/>
          </a:prstGeom>
          <a:noFill/>
          <a:ln/>
        </p:spPr>
        <p:txBody>
          <a:bodyPr wrap="square" lIns="0" tIns="0" rIns="0" bIns="0" rtlCol="0" anchor="ctr"/>
          <a:lstStyle/>
          <a:p>
            <a:pPr marL="0" indent="0">
              <a:buNone/>
            </a:pPr>
            <a:r>
              <a:rPr lang="en-US" sz="3600" b="1" dirty="0">
                <a:solidFill>
                  <a:srgbClr val="FFFFFF"/>
                </a:solidFill>
                <a:latin typeface="Cambria" pitchFamily="34" charset="0"/>
                <a:ea typeface="Cambria" pitchFamily="34" charset="-122"/>
                <a:cs typeface="Cambria" pitchFamily="34" charset="-120"/>
              </a:rPr>
              <a:t>The Topic Sentence</a:t>
            </a:r>
            <a:endParaRPr lang="en-US" sz="3600" dirty="0"/>
          </a:p>
        </p:txBody>
      </p:sp>
      <p:sp>
        <p:nvSpPr>
          <p:cNvPr id="4" name="Text 1"/>
          <p:cNvSpPr/>
          <p:nvPr/>
        </p:nvSpPr>
        <p:spPr>
          <a:xfrm>
            <a:off x="548640" y="1691640"/>
            <a:ext cx="7315200" cy="365760"/>
          </a:xfrm>
          <a:prstGeom prst="rect">
            <a:avLst/>
          </a:prstGeom>
          <a:noFill/>
          <a:ln/>
        </p:spPr>
        <p:txBody>
          <a:bodyPr wrap="square" lIns="0" tIns="0" rIns="0" bIns="0" rtlCol="0" anchor="ctr"/>
          <a:lstStyle/>
          <a:p>
            <a:pPr marL="0" indent="0">
              <a:buNone/>
            </a:pPr>
            <a:r>
              <a:rPr lang="en-US" sz="1800" i="1" dirty="0">
                <a:solidFill>
                  <a:srgbClr val="A8D8EA"/>
                </a:solidFill>
                <a:latin typeface="Calibri" pitchFamily="34" charset="0"/>
                <a:ea typeface="Calibri" pitchFamily="34" charset="-122"/>
                <a:cs typeface="Calibri" pitchFamily="34" charset="-120"/>
              </a:rPr>
              <a:t>The controlling idea of a paragraph</a:t>
            </a:r>
            <a:endParaRPr lang="en-US" sz="1800" dirty="0"/>
          </a:p>
        </p:txBody>
      </p:sp>
      <p:sp>
        <p:nvSpPr>
          <p:cNvPr id="5" name="Shape 2"/>
          <p:cNvSpPr/>
          <p:nvPr/>
        </p:nvSpPr>
        <p:spPr>
          <a:xfrm>
            <a:off x="548640" y="2331720"/>
            <a:ext cx="3840480" cy="530352"/>
          </a:xfrm>
          <a:prstGeom prst="roundRect">
            <a:avLst>
              <a:gd name="adj" fmla="val 50000"/>
            </a:avLst>
          </a:prstGeom>
          <a:solidFill>
            <a:srgbClr val="2B8CA8">
              <a:alpha val="75000"/>
            </a:srgbClr>
          </a:solidFill>
          <a:ln w="12700">
            <a:solidFill>
              <a:srgbClr val="FFFFFF"/>
            </a:solidFill>
            <a:prstDash val="solid"/>
          </a:ln>
        </p:spPr>
        <p:txBody>
          <a:bodyPr/>
          <a:lstStyle/>
          <a:p>
            <a:endParaRPr lang="es-ES"/>
          </a:p>
        </p:txBody>
      </p:sp>
      <p:sp>
        <p:nvSpPr>
          <p:cNvPr id="6" name="Text 3"/>
          <p:cNvSpPr/>
          <p:nvPr/>
        </p:nvSpPr>
        <p:spPr>
          <a:xfrm>
            <a:off x="548640" y="2331720"/>
            <a:ext cx="3840480" cy="530352"/>
          </a:xfrm>
          <a:prstGeom prst="rect">
            <a:avLst/>
          </a:prstGeom>
          <a:noFill/>
          <a:ln/>
        </p:spPr>
        <p:txBody>
          <a:bodyPr wrap="square" lIns="0" tIns="0" rIns="0" bIns="0" rtlCol="0" anchor="ctr"/>
          <a:lstStyle/>
          <a:p>
            <a:pPr marL="0" indent="0" algn="ctr">
              <a:buNone/>
            </a:pPr>
            <a:r>
              <a:rPr lang="en-US" sz="1400" b="1" dirty="0">
                <a:solidFill>
                  <a:srgbClr val="FFFFFF"/>
                </a:solidFill>
                <a:latin typeface="Calibri" pitchFamily="34" charset="0"/>
                <a:ea typeface="Calibri" pitchFamily="34" charset="-122"/>
                <a:cs typeface="Calibri" pitchFamily="34" charset="-120"/>
              </a:rPr>
              <a:t>States the TOPIC</a:t>
            </a:r>
            <a:endParaRPr lang="en-US" sz="1400" dirty="0"/>
          </a:p>
        </p:txBody>
      </p:sp>
      <p:sp>
        <p:nvSpPr>
          <p:cNvPr id="7" name="Shape 4"/>
          <p:cNvSpPr/>
          <p:nvPr/>
        </p:nvSpPr>
        <p:spPr>
          <a:xfrm>
            <a:off x="4846320" y="2331720"/>
            <a:ext cx="3840480" cy="530352"/>
          </a:xfrm>
          <a:prstGeom prst="roundRect">
            <a:avLst>
              <a:gd name="adj" fmla="val 50000"/>
            </a:avLst>
          </a:prstGeom>
          <a:solidFill>
            <a:srgbClr val="3A9E78">
              <a:alpha val="75000"/>
            </a:srgbClr>
          </a:solidFill>
          <a:ln w="12700">
            <a:solidFill>
              <a:srgbClr val="FFFFFF"/>
            </a:solidFill>
            <a:prstDash val="solid"/>
          </a:ln>
        </p:spPr>
        <p:txBody>
          <a:bodyPr/>
          <a:lstStyle/>
          <a:p>
            <a:endParaRPr lang="es-ES"/>
          </a:p>
        </p:txBody>
      </p:sp>
      <p:sp>
        <p:nvSpPr>
          <p:cNvPr id="8" name="Text 5"/>
          <p:cNvSpPr/>
          <p:nvPr/>
        </p:nvSpPr>
        <p:spPr>
          <a:xfrm>
            <a:off x="4846320" y="2331720"/>
            <a:ext cx="3840480" cy="530352"/>
          </a:xfrm>
          <a:prstGeom prst="rect">
            <a:avLst/>
          </a:prstGeom>
          <a:noFill/>
          <a:ln/>
        </p:spPr>
        <p:txBody>
          <a:bodyPr wrap="square" lIns="0" tIns="0" rIns="0" bIns="0" rtlCol="0" anchor="ctr"/>
          <a:lstStyle/>
          <a:p>
            <a:pPr marL="0" indent="0" algn="ctr">
              <a:buNone/>
            </a:pPr>
            <a:r>
              <a:rPr lang="en-US" sz="1400" b="1" dirty="0">
                <a:solidFill>
                  <a:srgbClr val="FFFFFF"/>
                </a:solidFill>
                <a:latin typeface="Calibri" pitchFamily="34" charset="0"/>
                <a:ea typeface="Calibri" pitchFamily="34" charset="-122"/>
                <a:cs typeface="Calibri" pitchFamily="34" charset="-120"/>
              </a:rPr>
              <a:t>States the CONTROLLING IDEA</a:t>
            </a:r>
            <a:endParaRPr lang="en-US" sz="1400" dirty="0"/>
          </a:p>
        </p:txBody>
      </p:sp>
      <p:sp>
        <p:nvSpPr>
          <p:cNvPr id="9" name="Shape 6"/>
          <p:cNvSpPr/>
          <p:nvPr/>
        </p:nvSpPr>
        <p:spPr>
          <a:xfrm>
            <a:off x="548640" y="3044952"/>
            <a:ext cx="3840480" cy="530352"/>
          </a:xfrm>
          <a:prstGeom prst="roundRect">
            <a:avLst>
              <a:gd name="adj" fmla="val 50000"/>
            </a:avLst>
          </a:prstGeom>
          <a:solidFill>
            <a:srgbClr val="B85C6E">
              <a:alpha val="75000"/>
            </a:srgbClr>
          </a:solidFill>
          <a:ln w="12700">
            <a:solidFill>
              <a:srgbClr val="FFFFFF"/>
            </a:solidFill>
            <a:prstDash val="solid"/>
          </a:ln>
        </p:spPr>
        <p:txBody>
          <a:bodyPr/>
          <a:lstStyle/>
          <a:p>
            <a:endParaRPr lang="es-ES"/>
          </a:p>
        </p:txBody>
      </p:sp>
      <p:sp>
        <p:nvSpPr>
          <p:cNvPr id="10" name="Text 7"/>
          <p:cNvSpPr/>
          <p:nvPr/>
        </p:nvSpPr>
        <p:spPr>
          <a:xfrm>
            <a:off x="548640" y="3044952"/>
            <a:ext cx="3840480" cy="530352"/>
          </a:xfrm>
          <a:prstGeom prst="rect">
            <a:avLst/>
          </a:prstGeom>
          <a:noFill/>
          <a:ln/>
        </p:spPr>
        <p:txBody>
          <a:bodyPr wrap="square" lIns="0" tIns="0" rIns="0" bIns="0" rtlCol="0" anchor="ctr"/>
          <a:lstStyle/>
          <a:p>
            <a:pPr marL="0" indent="0" algn="ctr">
              <a:buNone/>
            </a:pPr>
            <a:r>
              <a:rPr lang="en-US" sz="1400" b="1" dirty="0">
                <a:solidFill>
                  <a:srgbClr val="FFFFFF"/>
                </a:solidFill>
                <a:latin typeface="Calibri" pitchFamily="34" charset="0"/>
                <a:ea typeface="Calibri" pitchFamily="34" charset="-122"/>
                <a:cs typeface="Calibri" pitchFamily="34" charset="-120"/>
              </a:rPr>
              <a:t>Usually placed FIRST</a:t>
            </a:r>
            <a:endParaRPr lang="en-US" sz="1400" dirty="0"/>
          </a:p>
        </p:txBody>
      </p:sp>
      <p:sp>
        <p:nvSpPr>
          <p:cNvPr id="11" name="Shape 8"/>
          <p:cNvSpPr/>
          <p:nvPr/>
        </p:nvSpPr>
        <p:spPr>
          <a:xfrm>
            <a:off x="4846320" y="3044952"/>
            <a:ext cx="3840480" cy="530352"/>
          </a:xfrm>
          <a:prstGeom prst="roundRect">
            <a:avLst>
              <a:gd name="adj" fmla="val 50000"/>
            </a:avLst>
          </a:prstGeom>
          <a:solidFill>
            <a:srgbClr val="7B6EAB">
              <a:alpha val="75000"/>
            </a:srgbClr>
          </a:solidFill>
          <a:ln w="12700">
            <a:solidFill>
              <a:srgbClr val="FFFFFF"/>
            </a:solidFill>
            <a:prstDash val="solid"/>
          </a:ln>
        </p:spPr>
        <p:txBody>
          <a:bodyPr/>
          <a:lstStyle/>
          <a:p>
            <a:endParaRPr lang="es-ES"/>
          </a:p>
        </p:txBody>
      </p:sp>
      <p:sp>
        <p:nvSpPr>
          <p:cNvPr id="12" name="Text 9"/>
          <p:cNvSpPr/>
          <p:nvPr/>
        </p:nvSpPr>
        <p:spPr>
          <a:xfrm>
            <a:off x="4846320" y="3044952"/>
            <a:ext cx="3840480" cy="530352"/>
          </a:xfrm>
          <a:prstGeom prst="rect">
            <a:avLst/>
          </a:prstGeom>
          <a:noFill/>
          <a:ln/>
        </p:spPr>
        <p:txBody>
          <a:bodyPr wrap="square" lIns="0" tIns="0" rIns="0" bIns="0" rtlCol="0" anchor="ctr"/>
          <a:lstStyle/>
          <a:p>
            <a:pPr marL="0" indent="0" algn="ctr">
              <a:buNone/>
            </a:pPr>
            <a:r>
              <a:rPr lang="en-US" sz="1400" b="1" dirty="0">
                <a:solidFill>
                  <a:srgbClr val="FFFFFF"/>
                </a:solidFill>
                <a:latin typeface="Calibri" pitchFamily="34" charset="0"/>
                <a:ea typeface="Calibri" pitchFamily="34" charset="-122"/>
                <a:cs typeface="Calibri" pitchFamily="34" charset="-120"/>
              </a:rPr>
              <a:t>Cannot be a question or simple fact</a:t>
            </a:r>
            <a:endParaRPr lang="en-US" sz="1400" dirty="0"/>
          </a:p>
        </p:txBody>
      </p:sp>
      <p:sp>
        <p:nvSpPr>
          <p:cNvPr id="13" name="Text 10"/>
          <p:cNvSpPr/>
          <p:nvPr/>
        </p:nvSpPr>
        <p:spPr>
          <a:xfrm>
            <a:off x="548640" y="3931920"/>
            <a:ext cx="8229600" cy="457200"/>
          </a:xfrm>
          <a:prstGeom prst="rect">
            <a:avLst/>
          </a:prstGeom>
          <a:noFill/>
          <a:ln/>
        </p:spPr>
        <p:txBody>
          <a:bodyPr wrap="square" rtlCol="0" anchor="ctr"/>
          <a:lstStyle/>
          <a:p>
            <a:pPr marL="0" indent="0">
              <a:buNone/>
            </a:pPr>
            <a:r>
              <a:rPr lang="en-US" sz="1300" b="1" dirty="0">
                <a:solidFill>
                  <a:srgbClr val="FFFFFF"/>
                </a:solidFill>
                <a:latin typeface="Calibri" pitchFamily="34" charset="0"/>
                <a:ea typeface="Calibri" pitchFamily="34" charset="-122"/>
                <a:cs typeface="Calibri" pitchFamily="34" charset="-120"/>
              </a:rPr>
              <a:t>Example: </a:t>
            </a:r>
            <a:r>
              <a:rPr lang="en-US" sz="1300" dirty="0">
                <a:solidFill>
                  <a:srgbClr val="A8D8EA"/>
                </a:solidFill>
                <a:latin typeface="Calibri" pitchFamily="34" charset="0"/>
                <a:ea typeface="Calibri" pitchFamily="34" charset="-122"/>
                <a:cs typeface="Calibri" pitchFamily="34" charset="-120"/>
              </a:rPr>
              <a:t>"Smoking cigarettes </a:t>
            </a:r>
            <a:r>
              <a:rPr lang="en-US" sz="1300" i="1" dirty="0">
                <a:solidFill>
                  <a:srgbClr val="F9E795"/>
                </a:solidFill>
                <a:latin typeface="Calibri" pitchFamily="34" charset="0"/>
                <a:ea typeface="Calibri" pitchFamily="34" charset="-122"/>
                <a:cs typeface="Calibri" pitchFamily="34" charset="-120"/>
              </a:rPr>
              <a:t>can be an expensive habit</a:t>
            </a:r>
            <a:r>
              <a:rPr lang="en-US" sz="1300" dirty="0">
                <a:solidFill>
                  <a:srgbClr val="A8D8EA"/>
                </a:solidFill>
                <a:latin typeface="Calibri" pitchFamily="34" charset="0"/>
                <a:ea typeface="Calibri" pitchFamily="34" charset="-122"/>
                <a:cs typeface="Calibri" pitchFamily="34" charset="-120"/>
              </a:rPr>
              <a:t>."  →  Topic: smoking cigarettes  |  Controlling idea: expensive habit</a:t>
            </a:r>
            <a:endParaRPr lang="en-US" sz="1300" dirty="0"/>
          </a:p>
        </p:txBody>
      </p:sp>
      <p:sp>
        <p:nvSpPr>
          <p:cNvPr id="14" name="Text 11"/>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15" name="Text 12"/>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16" name="Text 13"/>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22</a:t>
            </a:r>
            <a:endParaRPr lang="en-US" sz="900" dirty="0"/>
          </a:p>
        </p:txBody>
      </p:sp>
      <p:pic>
        <p:nvPicPr>
          <p:cNvPr id="20" name="Audio 19">
            <a:hlinkClick r:id="" action="ppaction://media"/>
            <a:extLst>
              <a:ext uri="{FF2B5EF4-FFF2-40B4-BE49-F238E27FC236}">
                <a16:creationId xmlns:a16="http://schemas.microsoft.com/office/drawing/2014/main" id="{A00995A2-03F0-1185-B012-770A7E1545A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3826"/>
    </mc:Choice>
    <mc:Fallback>
      <p:transition spd="slow" advTm="23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Shape 0"/>
          <p:cNvSpPr/>
          <p:nvPr/>
        </p:nvSpPr>
        <p:spPr>
          <a:xfrm>
            <a:off x="365760" y="164592"/>
            <a:ext cx="1463040" cy="411480"/>
          </a:xfrm>
          <a:prstGeom prst="roundRect">
            <a:avLst>
              <a:gd name="adj" fmla="val 48889"/>
            </a:avLst>
          </a:prstGeom>
          <a:solidFill>
            <a:srgbClr val="3A9E78"/>
          </a:solidFill>
          <a:ln w="12700">
            <a:solidFill>
              <a:srgbClr val="3A9E78"/>
            </a:solidFill>
            <a:prstDash val="solid"/>
          </a:ln>
        </p:spPr>
        <p:txBody>
          <a:bodyPr/>
          <a:lstStyle/>
          <a:p>
            <a:endParaRPr lang="es-ES"/>
          </a:p>
        </p:txBody>
      </p:sp>
      <p:sp>
        <p:nvSpPr>
          <p:cNvPr id="4" name="Text 1"/>
          <p:cNvSpPr/>
          <p:nvPr/>
        </p:nvSpPr>
        <p:spPr>
          <a:xfrm>
            <a:off x="365760" y="164592"/>
            <a:ext cx="1463040" cy="411480"/>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Exercise 3</a:t>
            </a:r>
            <a:endParaRPr lang="en-US" sz="1300" dirty="0"/>
          </a:p>
        </p:txBody>
      </p:sp>
      <p:sp>
        <p:nvSpPr>
          <p:cNvPr id="5" name="Text 2"/>
          <p:cNvSpPr/>
          <p:nvPr/>
        </p:nvSpPr>
        <p:spPr>
          <a:xfrm>
            <a:off x="2011680" y="201168"/>
            <a:ext cx="6766560" cy="347472"/>
          </a:xfrm>
          <a:prstGeom prst="rect">
            <a:avLst/>
          </a:prstGeom>
          <a:noFill/>
          <a:ln/>
        </p:spPr>
        <p:txBody>
          <a:bodyPr wrap="square" lIns="0" tIns="0" rIns="0" bIns="0" rtlCol="0" anchor="ctr"/>
          <a:lstStyle/>
          <a:p>
            <a:pPr marL="0" indent="0">
              <a:buNone/>
            </a:pPr>
            <a:r>
              <a:rPr lang="en-US" sz="2000" b="1" dirty="0">
                <a:solidFill>
                  <a:srgbClr val="0B5A72"/>
                </a:solidFill>
                <a:latin typeface="Cambria" pitchFamily="34" charset="0"/>
                <a:ea typeface="Cambria" pitchFamily="34" charset="-122"/>
                <a:cs typeface="Cambria" pitchFamily="34" charset="-120"/>
              </a:rPr>
              <a:t>Study the Topic Sentences</a:t>
            </a:r>
            <a:endParaRPr lang="en-US" sz="2000" dirty="0"/>
          </a:p>
        </p:txBody>
      </p:sp>
      <p:sp>
        <p:nvSpPr>
          <p:cNvPr id="6" name="Shape 3"/>
          <p:cNvSpPr/>
          <p:nvPr/>
        </p:nvSpPr>
        <p:spPr>
          <a:xfrm>
            <a:off x="365760" y="685800"/>
            <a:ext cx="8412480" cy="594360"/>
          </a:xfrm>
          <a:prstGeom prst="roundRect">
            <a:avLst>
              <a:gd name="adj" fmla="val 15385"/>
            </a:avLst>
          </a:prstGeom>
          <a:solidFill>
            <a:srgbClr val="3A9E78">
              <a:alpha val="10000"/>
            </a:srgbClr>
          </a:solidFill>
          <a:ln w="12700">
            <a:solidFill>
              <a:srgbClr val="3A9E78">
                <a:alpha val="50000"/>
              </a:srgbClr>
            </a:solidFill>
            <a:prstDash val="solid"/>
          </a:ln>
        </p:spPr>
        <p:txBody>
          <a:bodyPr/>
          <a:lstStyle/>
          <a:p>
            <a:endParaRPr lang="es-ES"/>
          </a:p>
        </p:txBody>
      </p:sp>
      <p:sp>
        <p:nvSpPr>
          <p:cNvPr id="7" name="Text 4"/>
          <p:cNvSpPr/>
          <p:nvPr/>
        </p:nvSpPr>
        <p:spPr>
          <a:xfrm>
            <a:off x="548640" y="713232"/>
            <a:ext cx="8046720" cy="512064"/>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Underline the TOPIC and circle the CONTROLLING IDEA in each sentence. Note: the topic may be expressed in more than one way.</a:t>
            </a:r>
            <a:endParaRPr lang="en-US" sz="1200" dirty="0"/>
          </a:p>
        </p:txBody>
      </p:sp>
      <p:sp>
        <p:nvSpPr>
          <p:cNvPr id="8" name="Shape 5"/>
          <p:cNvSpPr/>
          <p:nvPr/>
        </p:nvSpPr>
        <p:spPr>
          <a:xfrm>
            <a:off x="365760" y="1426464"/>
            <a:ext cx="8412480" cy="274320"/>
          </a:xfrm>
          <a:prstGeom prst="rect">
            <a:avLst/>
          </a:prstGeom>
          <a:solidFill>
            <a:srgbClr val="F7FAFB"/>
          </a:solidFill>
          <a:ln w="12700">
            <a:solidFill>
              <a:srgbClr val="E0E8EE"/>
            </a:solidFill>
            <a:prstDash val="solid"/>
          </a:ln>
        </p:spPr>
        <p:txBody>
          <a:bodyPr/>
          <a:lstStyle/>
          <a:p>
            <a:endParaRPr lang="es-ES"/>
          </a:p>
        </p:txBody>
      </p:sp>
      <p:sp>
        <p:nvSpPr>
          <p:cNvPr id="9" name="Text 6"/>
          <p:cNvSpPr/>
          <p:nvPr/>
        </p:nvSpPr>
        <p:spPr>
          <a:xfrm>
            <a:off x="502920" y="1444752"/>
            <a:ext cx="8138160" cy="237744"/>
          </a:xfrm>
          <a:prstGeom prst="rect">
            <a:avLst/>
          </a:prstGeom>
          <a:noFill/>
          <a:ln/>
        </p:spPr>
        <p:txBody>
          <a:bodyPr wrap="square" lIns="0" tIns="0" rIns="0" bIns="0" rtlCol="0" anchor="ctr"/>
          <a:lstStyle/>
          <a:p>
            <a:pPr marL="0" indent="0">
              <a:buNone/>
            </a:pPr>
            <a:r>
              <a:rPr lang="en-US" sz="1100" dirty="0">
                <a:solidFill>
                  <a:srgbClr val="334455"/>
                </a:solidFill>
                <a:latin typeface="Calibri" pitchFamily="34" charset="0"/>
                <a:ea typeface="Calibri" pitchFamily="34" charset="-122"/>
                <a:cs typeface="Calibri" pitchFamily="34" charset="-120"/>
              </a:rPr>
              <a:t>1.  Another way to reduce the rate of inflation is to influence the level of budget.</a:t>
            </a:r>
            <a:endParaRPr lang="en-US" sz="1100" dirty="0"/>
          </a:p>
        </p:txBody>
      </p:sp>
      <p:sp>
        <p:nvSpPr>
          <p:cNvPr id="10" name="Shape 7"/>
          <p:cNvSpPr/>
          <p:nvPr/>
        </p:nvSpPr>
        <p:spPr>
          <a:xfrm>
            <a:off x="365760" y="1737360"/>
            <a:ext cx="8412480" cy="274320"/>
          </a:xfrm>
          <a:prstGeom prst="rect">
            <a:avLst/>
          </a:prstGeom>
          <a:solidFill>
            <a:srgbClr val="FFFFFF"/>
          </a:solidFill>
          <a:ln w="12700">
            <a:solidFill>
              <a:srgbClr val="E0E8EE"/>
            </a:solidFill>
            <a:prstDash val="solid"/>
          </a:ln>
        </p:spPr>
        <p:txBody>
          <a:bodyPr/>
          <a:lstStyle/>
          <a:p>
            <a:endParaRPr lang="es-ES"/>
          </a:p>
        </p:txBody>
      </p:sp>
      <p:sp>
        <p:nvSpPr>
          <p:cNvPr id="11" name="Text 8"/>
          <p:cNvSpPr/>
          <p:nvPr/>
        </p:nvSpPr>
        <p:spPr>
          <a:xfrm>
            <a:off x="502920" y="1755648"/>
            <a:ext cx="8138160" cy="237744"/>
          </a:xfrm>
          <a:prstGeom prst="rect">
            <a:avLst/>
          </a:prstGeom>
          <a:noFill/>
          <a:ln/>
        </p:spPr>
        <p:txBody>
          <a:bodyPr wrap="square" lIns="0" tIns="0" rIns="0" bIns="0" rtlCol="0" anchor="ctr"/>
          <a:lstStyle/>
          <a:p>
            <a:pPr marL="0" indent="0">
              <a:buNone/>
            </a:pPr>
            <a:r>
              <a:rPr lang="en-US" sz="1100" dirty="0">
                <a:solidFill>
                  <a:srgbClr val="334455"/>
                </a:solidFill>
                <a:latin typeface="Calibri" pitchFamily="34" charset="0"/>
                <a:ea typeface="Calibri" pitchFamily="34" charset="-122"/>
                <a:cs typeface="Calibri" pitchFamily="34" charset="-120"/>
              </a:rPr>
              <a:t>2.  A final advantage of city life is the variety of cultural opportunities it provides.</a:t>
            </a:r>
            <a:endParaRPr lang="en-US" sz="1100" dirty="0"/>
          </a:p>
        </p:txBody>
      </p:sp>
      <p:sp>
        <p:nvSpPr>
          <p:cNvPr id="12" name="Shape 9"/>
          <p:cNvSpPr/>
          <p:nvPr/>
        </p:nvSpPr>
        <p:spPr>
          <a:xfrm>
            <a:off x="365760" y="2048256"/>
            <a:ext cx="8412480" cy="274320"/>
          </a:xfrm>
          <a:prstGeom prst="rect">
            <a:avLst/>
          </a:prstGeom>
          <a:solidFill>
            <a:srgbClr val="F7FAFB"/>
          </a:solidFill>
          <a:ln w="12700">
            <a:solidFill>
              <a:srgbClr val="E0E8EE"/>
            </a:solidFill>
            <a:prstDash val="solid"/>
          </a:ln>
        </p:spPr>
        <p:txBody>
          <a:bodyPr/>
          <a:lstStyle/>
          <a:p>
            <a:endParaRPr lang="es-ES"/>
          </a:p>
        </p:txBody>
      </p:sp>
      <p:sp>
        <p:nvSpPr>
          <p:cNvPr id="13" name="Text 10"/>
          <p:cNvSpPr/>
          <p:nvPr/>
        </p:nvSpPr>
        <p:spPr>
          <a:xfrm>
            <a:off x="502920" y="2066544"/>
            <a:ext cx="8138160" cy="237744"/>
          </a:xfrm>
          <a:prstGeom prst="rect">
            <a:avLst/>
          </a:prstGeom>
          <a:noFill/>
          <a:ln/>
        </p:spPr>
        <p:txBody>
          <a:bodyPr wrap="square" lIns="0" tIns="0" rIns="0" bIns="0" rtlCol="0" anchor="ctr"/>
          <a:lstStyle/>
          <a:p>
            <a:pPr marL="0" indent="0">
              <a:buNone/>
            </a:pPr>
            <a:r>
              <a:rPr lang="en-US" sz="1100" dirty="0">
                <a:solidFill>
                  <a:srgbClr val="334455"/>
                </a:solidFill>
                <a:latin typeface="Calibri" pitchFamily="34" charset="0"/>
                <a:ea typeface="Calibri" pitchFamily="34" charset="-122"/>
                <a:cs typeface="Calibri" pitchFamily="34" charset="-120"/>
              </a:rPr>
              <a:t>3.  Domestic unsuccessful attempts to get nuclear weapons were disappointing to him.</a:t>
            </a:r>
            <a:endParaRPr lang="en-US" sz="1100" dirty="0"/>
          </a:p>
        </p:txBody>
      </p:sp>
      <p:sp>
        <p:nvSpPr>
          <p:cNvPr id="14" name="Shape 11"/>
          <p:cNvSpPr/>
          <p:nvPr/>
        </p:nvSpPr>
        <p:spPr>
          <a:xfrm>
            <a:off x="365760" y="2359152"/>
            <a:ext cx="8412480" cy="274320"/>
          </a:xfrm>
          <a:prstGeom prst="rect">
            <a:avLst/>
          </a:prstGeom>
          <a:solidFill>
            <a:srgbClr val="FFFFFF"/>
          </a:solidFill>
          <a:ln w="12700">
            <a:solidFill>
              <a:srgbClr val="E0E8EE"/>
            </a:solidFill>
            <a:prstDash val="solid"/>
          </a:ln>
        </p:spPr>
        <p:txBody>
          <a:bodyPr/>
          <a:lstStyle/>
          <a:p>
            <a:endParaRPr lang="es-ES"/>
          </a:p>
        </p:txBody>
      </p:sp>
      <p:sp>
        <p:nvSpPr>
          <p:cNvPr id="15" name="Text 12"/>
          <p:cNvSpPr/>
          <p:nvPr/>
        </p:nvSpPr>
        <p:spPr>
          <a:xfrm>
            <a:off x="502920" y="2377440"/>
            <a:ext cx="8138160" cy="237744"/>
          </a:xfrm>
          <a:prstGeom prst="rect">
            <a:avLst/>
          </a:prstGeom>
          <a:noFill/>
          <a:ln/>
        </p:spPr>
        <p:txBody>
          <a:bodyPr wrap="square" lIns="0" tIns="0" rIns="0" bIns="0" rtlCol="0" anchor="ctr"/>
          <a:lstStyle/>
          <a:p>
            <a:pPr marL="0" indent="0">
              <a:buNone/>
            </a:pPr>
            <a:r>
              <a:rPr lang="en-US" sz="1100" dirty="0">
                <a:solidFill>
                  <a:srgbClr val="334455"/>
                </a:solidFill>
                <a:latin typeface="Calibri" pitchFamily="34" charset="0"/>
                <a:ea typeface="Calibri" pitchFamily="34" charset="-122"/>
                <a:cs typeface="Calibri" pitchFamily="34" charset="-120"/>
              </a:rPr>
              <a:t>4.  One of the biggest problems with athletic scholarships is the burden on sports vs education.</a:t>
            </a:r>
            <a:endParaRPr lang="en-US" sz="1100" dirty="0"/>
          </a:p>
        </p:txBody>
      </p:sp>
      <p:sp>
        <p:nvSpPr>
          <p:cNvPr id="16" name="Shape 13"/>
          <p:cNvSpPr/>
          <p:nvPr/>
        </p:nvSpPr>
        <p:spPr>
          <a:xfrm>
            <a:off x="365760" y="2670048"/>
            <a:ext cx="8412480" cy="274320"/>
          </a:xfrm>
          <a:prstGeom prst="rect">
            <a:avLst/>
          </a:prstGeom>
          <a:solidFill>
            <a:srgbClr val="F7FAFB"/>
          </a:solidFill>
          <a:ln w="12700">
            <a:solidFill>
              <a:srgbClr val="E0E8EE"/>
            </a:solidFill>
            <a:prstDash val="solid"/>
          </a:ln>
        </p:spPr>
        <p:txBody>
          <a:bodyPr/>
          <a:lstStyle/>
          <a:p>
            <a:endParaRPr lang="es-ES"/>
          </a:p>
        </p:txBody>
      </p:sp>
      <p:sp>
        <p:nvSpPr>
          <p:cNvPr id="17" name="Text 14"/>
          <p:cNvSpPr/>
          <p:nvPr/>
        </p:nvSpPr>
        <p:spPr>
          <a:xfrm>
            <a:off x="502920" y="2688336"/>
            <a:ext cx="8138160" cy="237744"/>
          </a:xfrm>
          <a:prstGeom prst="rect">
            <a:avLst/>
          </a:prstGeom>
          <a:noFill/>
          <a:ln/>
        </p:spPr>
        <p:txBody>
          <a:bodyPr wrap="square" lIns="0" tIns="0" rIns="0" bIns="0" rtlCol="0" anchor="ctr"/>
          <a:lstStyle/>
          <a:p>
            <a:pPr marL="0" indent="0">
              <a:buNone/>
            </a:pPr>
            <a:r>
              <a:rPr lang="en-US" sz="1100" dirty="0">
                <a:solidFill>
                  <a:srgbClr val="334455"/>
                </a:solidFill>
                <a:latin typeface="Calibri" pitchFamily="34" charset="0"/>
                <a:ea typeface="Calibri" pitchFamily="34" charset="-122"/>
                <a:cs typeface="Calibri" pitchFamily="34" charset="-120"/>
              </a:rPr>
              <a:t>5.  This is a door which was the first one in the country.</a:t>
            </a:r>
            <a:endParaRPr lang="en-US" sz="1100" dirty="0"/>
          </a:p>
        </p:txBody>
      </p:sp>
      <p:sp>
        <p:nvSpPr>
          <p:cNvPr id="18" name="Shape 15"/>
          <p:cNvSpPr/>
          <p:nvPr/>
        </p:nvSpPr>
        <p:spPr>
          <a:xfrm>
            <a:off x="365760" y="2980944"/>
            <a:ext cx="8412480" cy="274320"/>
          </a:xfrm>
          <a:prstGeom prst="rect">
            <a:avLst/>
          </a:prstGeom>
          <a:solidFill>
            <a:srgbClr val="FFFFFF"/>
          </a:solidFill>
          <a:ln w="12700">
            <a:solidFill>
              <a:srgbClr val="E0E8EE"/>
            </a:solidFill>
            <a:prstDash val="solid"/>
          </a:ln>
        </p:spPr>
        <p:txBody>
          <a:bodyPr/>
          <a:lstStyle/>
          <a:p>
            <a:endParaRPr lang="es-ES"/>
          </a:p>
        </p:txBody>
      </p:sp>
      <p:sp>
        <p:nvSpPr>
          <p:cNvPr id="19" name="Text 16"/>
          <p:cNvSpPr/>
          <p:nvPr/>
        </p:nvSpPr>
        <p:spPr>
          <a:xfrm>
            <a:off x="502920" y="2999232"/>
            <a:ext cx="8138160" cy="237744"/>
          </a:xfrm>
          <a:prstGeom prst="rect">
            <a:avLst/>
          </a:prstGeom>
          <a:noFill/>
          <a:ln/>
        </p:spPr>
        <p:txBody>
          <a:bodyPr wrap="square" lIns="0" tIns="0" rIns="0" bIns="0" rtlCol="0" anchor="ctr"/>
          <a:lstStyle/>
          <a:p>
            <a:pPr marL="0" indent="0">
              <a:buNone/>
            </a:pPr>
            <a:r>
              <a:rPr lang="en-US" sz="1100" dirty="0">
                <a:solidFill>
                  <a:srgbClr val="334455"/>
                </a:solidFill>
                <a:latin typeface="Calibri" pitchFamily="34" charset="0"/>
                <a:ea typeface="Calibri" pitchFamily="34" charset="-122"/>
                <a:cs typeface="Calibri" pitchFamily="34" charset="-120"/>
              </a:rPr>
              <a:t>6.  The owner-beginner's connection helps the civilian community.</a:t>
            </a:r>
            <a:endParaRPr lang="en-US" sz="1100" dirty="0"/>
          </a:p>
        </p:txBody>
      </p:sp>
      <p:sp>
        <p:nvSpPr>
          <p:cNvPr id="20" name="Shape 17"/>
          <p:cNvSpPr/>
          <p:nvPr/>
        </p:nvSpPr>
        <p:spPr>
          <a:xfrm>
            <a:off x="365760" y="3291840"/>
            <a:ext cx="8412480" cy="274320"/>
          </a:xfrm>
          <a:prstGeom prst="rect">
            <a:avLst/>
          </a:prstGeom>
          <a:solidFill>
            <a:srgbClr val="F7FAFB"/>
          </a:solidFill>
          <a:ln w="12700">
            <a:solidFill>
              <a:srgbClr val="E0E8EE"/>
            </a:solidFill>
            <a:prstDash val="solid"/>
          </a:ln>
        </p:spPr>
        <p:txBody>
          <a:bodyPr/>
          <a:lstStyle/>
          <a:p>
            <a:endParaRPr lang="es-ES"/>
          </a:p>
        </p:txBody>
      </p:sp>
      <p:sp>
        <p:nvSpPr>
          <p:cNvPr id="21" name="Text 18"/>
          <p:cNvSpPr/>
          <p:nvPr/>
        </p:nvSpPr>
        <p:spPr>
          <a:xfrm>
            <a:off x="502920" y="3310128"/>
            <a:ext cx="8138160" cy="237744"/>
          </a:xfrm>
          <a:prstGeom prst="rect">
            <a:avLst/>
          </a:prstGeom>
          <a:noFill/>
          <a:ln/>
        </p:spPr>
        <p:txBody>
          <a:bodyPr wrap="square" lIns="0" tIns="0" rIns="0" bIns="0" rtlCol="0" anchor="ctr"/>
          <a:lstStyle/>
          <a:p>
            <a:pPr marL="0" indent="0">
              <a:buNone/>
            </a:pPr>
            <a:r>
              <a:rPr lang="en-US" sz="1100" dirty="0">
                <a:solidFill>
                  <a:srgbClr val="334455"/>
                </a:solidFill>
                <a:latin typeface="Calibri" pitchFamily="34" charset="0"/>
                <a:ea typeface="Calibri" pitchFamily="34" charset="-122"/>
                <a:cs typeface="Calibri" pitchFamily="34" charset="-120"/>
              </a:rPr>
              <a:t>7.  Chicago is an interesting city because of its historic architecture.</a:t>
            </a:r>
            <a:endParaRPr lang="en-US" sz="1100" dirty="0"/>
          </a:p>
        </p:txBody>
      </p:sp>
      <p:sp>
        <p:nvSpPr>
          <p:cNvPr id="22" name="Shape 19"/>
          <p:cNvSpPr/>
          <p:nvPr/>
        </p:nvSpPr>
        <p:spPr>
          <a:xfrm>
            <a:off x="365760" y="3602736"/>
            <a:ext cx="8412480" cy="274320"/>
          </a:xfrm>
          <a:prstGeom prst="rect">
            <a:avLst/>
          </a:prstGeom>
          <a:solidFill>
            <a:srgbClr val="FFFFFF"/>
          </a:solidFill>
          <a:ln w="12700">
            <a:solidFill>
              <a:srgbClr val="E0E8EE"/>
            </a:solidFill>
            <a:prstDash val="solid"/>
          </a:ln>
        </p:spPr>
        <p:txBody>
          <a:bodyPr/>
          <a:lstStyle/>
          <a:p>
            <a:endParaRPr lang="es-ES"/>
          </a:p>
        </p:txBody>
      </p:sp>
      <p:sp>
        <p:nvSpPr>
          <p:cNvPr id="23" name="Text 20"/>
          <p:cNvSpPr/>
          <p:nvPr/>
        </p:nvSpPr>
        <p:spPr>
          <a:xfrm>
            <a:off x="502920" y="3621024"/>
            <a:ext cx="8138160" cy="237744"/>
          </a:xfrm>
          <a:prstGeom prst="rect">
            <a:avLst/>
          </a:prstGeom>
          <a:noFill/>
          <a:ln/>
        </p:spPr>
        <p:txBody>
          <a:bodyPr wrap="square" lIns="0" tIns="0" rIns="0" bIns="0" rtlCol="0" anchor="ctr"/>
          <a:lstStyle/>
          <a:p>
            <a:pPr marL="0" indent="0">
              <a:buNone/>
            </a:pPr>
            <a:r>
              <a:rPr lang="en-US" sz="1100" dirty="0">
                <a:solidFill>
                  <a:srgbClr val="334455"/>
                </a:solidFill>
                <a:latin typeface="Calibri" pitchFamily="34" charset="0"/>
                <a:ea typeface="Calibri" pitchFamily="34" charset="-122"/>
                <a:cs typeface="Calibri" pitchFamily="34" charset="-120"/>
              </a:rPr>
              <a:t>8.  Some words that appear to be equivalent in English and Spanish are deceptive.</a:t>
            </a:r>
            <a:endParaRPr lang="en-US" sz="1100" dirty="0"/>
          </a:p>
        </p:txBody>
      </p:sp>
      <p:sp>
        <p:nvSpPr>
          <p:cNvPr id="24" name="Shape 21"/>
          <p:cNvSpPr/>
          <p:nvPr/>
        </p:nvSpPr>
        <p:spPr>
          <a:xfrm>
            <a:off x="365760" y="3913632"/>
            <a:ext cx="8412480" cy="274320"/>
          </a:xfrm>
          <a:prstGeom prst="rect">
            <a:avLst/>
          </a:prstGeom>
          <a:solidFill>
            <a:srgbClr val="F7FAFB"/>
          </a:solidFill>
          <a:ln w="12700">
            <a:solidFill>
              <a:srgbClr val="E0E8EE"/>
            </a:solidFill>
            <a:prstDash val="solid"/>
          </a:ln>
        </p:spPr>
        <p:txBody>
          <a:bodyPr/>
          <a:lstStyle/>
          <a:p>
            <a:endParaRPr lang="es-ES"/>
          </a:p>
        </p:txBody>
      </p:sp>
      <p:sp>
        <p:nvSpPr>
          <p:cNvPr id="25" name="Text 22"/>
          <p:cNvSpPr/>
          <p:nvPr/>
        </p:nvSpPr>
        <p:spPr>
          <a:xfrm>
            <a:off x="502920" y="3931920"/>
            <a:ext cx="8138160" cy="237744"/>
          </a:xfrm>
          <a:prstGeom prst="rect">
            <a:avLst/>
          </a:prstGeom>
          <a:noFill/>
          <a:ln/>
        </p:spPr>
        <p:txBody>
          <a:bodyPr wrap="square" lIns="0" tIns="0" rIns="0" bIns="0" rtlCol="0" anchor="ctr"/>
          <a:lstStyle/>
          <a:p>
            <a:pPr marL="0" indent="0">
              <a:buNone/>
            </a:pPr>
            <a:r>
              <a:rPr lang="en-US" sz="1100" dirty="0">
                <a:solidFill>
                  <a:srgbClr val="334455"/>
                </a:solidFill>
                <a:latin typeface="Calibri" pitchFamily="34" charset="0"/>
                <a:ea typeface="Calibri" pitchFamily="34" charset="-122"/>
                <a:cs typeface="Calibri" pitchFamily="34" charset="-120"/>
              </a:rPr>
              <a:t>9.  Another reason air pollution is hazardous is that it damages Earth's ozone layer.</a:t>
            </a:r>
            <a:endParaRPr lang="en-US" sz="1100" dirty="0"/>
          </a:p>
        </p:txBody>
      </p:sp>
      <p:sp>
        <p:nvSpPr>
          <p:cNvPr id="26" name="Shape 23"/>
          <p:cNvSpPr/>
          <p:nvPr/>
        </p:nvSpPr>
        <p:spPr>
          <a:xfrm>
            <a:off x="365760" y="4224528"/>
            <a:ext cx="8412480" cy="274320"/>
          </a:xfrm>
          <a:prstGeom prst="rect">
            <a:avLst/>
          </a:prstGeom>
          <a:solidFill>
            <a:srgbClr val="FFFFFF"/>
          </a:solidFill>
          <a:ln w="12700">
            <a:solidFill>
              <a:srgbClr val="E0E8EE"/>
            </a:solidFill>
            <a:prstDash val="solid"/>
          </a:ln>
        </p:spPr>
        <p:txBody>
          <a:bodyPr/>
          <a:lstStyle/>
          <a:p>
            <a:endParaRPr lang="es-ES"/>
          </a:p>
        </p:txBody>
      </p:sp>
      <p:sp>
        <p:nvSpPr>
          <p:cNvPr id="27" name="Text 24"/>
          <p:cNvSpPr/>
          <p:nvPr/>
        </p:nvSpPr>
        <p:spPr>
          <a:xfrm>
            <a:off x="502920" y="4242816"/>
            <a:ext cx="8138160" cy="237744"/>
          </a:xfrm>
          <a:prstGeom prst="rect">
            <a:avLst/>
          </a:prstGeom>
          <a:noFill/>
          <a:ln/>
        </p:spPr>
        <p:txBody>
          <a:bodyPr wrap="square" lIns="0" tIns="0" rIns="0" bIns="0" rtlCol="0" anchor="ctr"/>
          <a:lstStyle/>
          <a:p>
            <a:pPr marL="0" indent="0">
              <a:buNone/>
            </a:pPr>
            <a:r>
              <a:rPr lang="en-US" sz="1100" dirty="0">
                <a:solidFill>
                  <a:srgbClr val="334455"/>
                </a:solidFill>
                <a:latin typeface="Calibri" pitchFamily="34" charset="0"/>
                <a:ea typeface="Calibri" pitchFamily="34" charset="-122"/>
                <a:cs typeface="Calibri" pitchFamily="34" charset="-120"/>
              </a:rPr>
              <a:t>10.  Savings bonds are also a safe investment.</a:t>
            </a:r>
            <a:endParaRPr lang="en-US" sz="1100" dirty="0"/>
          </a:p>
        </p:txBody>
      </p:sp>
      <p:sp>
        <p:nvSpPr>
          <p:cNvPr id="28" name="Shape 25"/>
          <p:cNvSpPr/>
          <p:nvPr/>
        </p:nvSpPr>
        <p:spPr>
          <a:xfrm>
            <a:off x="365760" y="4535424"/>
            <a:ext cx="8412480" cy="274320"/>
          </a:xfrm>
          <a:prstGeom prst="rect">
            <a:avLst/>
          </a:prstGeom>
          <a:solidFill>
            <a:srgbClr val="F7FAFB"/>
          </a:solidFill>
          <a:ln w="12700">
            <a:solidFill>
              <a:srgbClr val="E0E8EE"/>
            </a:solidFill>
            <a:prstDash val="solid"/>
          </a:ln>
        </p:spPr>
        <p:txBody>
          <a:bodyPr/>
          <a:lstStyle/>
          <a:p>
            <a:endParaRPr lang="es-ES"/>
          </a:p>
        </p:txBody>
      </p:sp>
      <p:sp>
        <p:nvSpPr>
          <p:cNvPr id="29" name="Text 26"/>
          <p:cNvSpPr/>
          <p:nvPr/>
        </p:nvSpPr>
        <p:spPr>
          <a:xfrm>
            <a:off x="502920" y="4553712"/>
            <a:ext cx="8138160" cy="237744"/>
          </a:xfrm>
          <a:prstGeom prst="rect">
            <a:avLst/>
          </a:prstGeom>
          <a:noFill/>
          <a:ln/>
        </p:spPr>
        <p:txBody>
          <a:bodyPr wrap="square" lIns="0" tIns="0" rIns="0" bIns="0" rtlCol="0" anchor="ctr"/>
          <a:lstStyle/>
          <a:p>
            <a:pPr marL="0" indent="0">
              <a:buNone/>
            </a:pPr>
            <a:r>
              <a:rPr lang="en-US" sz="1100" dirty="0">
                <a:solidFill>
                  <a:srgbClr val="334455"/>
                </a:solidFill>
                <a:latin typeface="Calibri" pitchFamily="34" charset="0"/>
                <a:ea typeface="Calibri" pitchFamily="34" charset="-122"/>
                <a:cs typeface="Calibri" pitchFamily="34" charset="-120"/>
              </a:rPr>
              <a:t>11.  Although bright, Nicole is a very shy child.</a:t>
            </a:r>
            <a:endParaRPr lang="en-US" sz="1100" dirty="0"/>
          </a:p>
        </p:txBody>
      </p:sp>
      <p:sp>
        <p:nvSpPr>
          <p:cNvPr id="30" name="Shape 27"/>
          <p:cNvSpPr/>
          <p:nvPr/>
        </p:nvSpPr>
        <p:spPr>
          <a:xfrm>
            <a:off x="365760" y="4846320"/>
            <a:ext cx="8412480" cy="274320"/>
          </a:xfrm>
          <a:prstGeom prst="rect">
            <a:avLst/>
          </a:prstGeom>
          <a:solidFill>
            <a:srgbClr val="FFFFFF"/>
          </a:solidFill>
          <a:ln w="12700">
            <a:solidFill>
              <a:srgbClr val="E0E8EE"/>
            </a:solidFill>
            <a:prstDash val="solid"/>
          </a:ln>
        </p:spPr>
        <p:txBody>
          <a:bodyPr/>
          <a:lstStyle/>
          <a:p>
            <a:endParaRPr lang="es-ES"/>
          </a:p>
        </p:txBody>
      </p:sp>
      <p:sp>
        <p:nvSpPr>
          <p:cNvPr id="31" name="Text 28"/>
          <p:cNvSpPr/>
          <p:nvPr/>
        </p:nvSpPr>
        <p:spPr>
          <a:xfrm>
            <a:off x="502920" y="4864608"/>
            <a:ext cx="8138160" cy="237744"/>
          </a:xfrm>
          <a:prstGeom prst="rect">
            <a:avLst/>
          </a:prstGeom>
          <a:noFill/>
          <a:ln/>
        </p:spPr>
        <p:txBody>
          <a:bodyPr wrap="square" lIns="0" tIns="0" rIns="0" bIns="0" rtlCol="0" anchor="ctr"/>
          <a:lstStyle/>
          <a:p>
            <a:pPr marL="0" indent="0">
              <a:buNone/>
            </a:pPr>
            <a:r>
              <a:rPr lang="en-US" sz="1100" dirty="0">
                <a:solidFill>
                  <a:srgbClr val="334455"/>
                </a:solidFill>
                <a:latin typeface="Calibri" pitchFamily="34" charset="0"/>
                <a:ea typeface="Calibri" pitchFamily="34" charset="-122"/>
                <a:cs typeface="Calibri" pitchFamily="34" charset="-120"/>
              </a:rPr>
              <a:t>12.  Many students find that finding a part-time job can be very challenging.</a:t>
            </a:r>
            <a:endParaRPr lang="en-US" sz="1100" dirty="0"/>
          </a:p>
        </p:txBody>
      </p:sp>
      <p:sp>
        <p:nvSpPr>
          <p:cNvPr id="32" name="Text 29"/>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33" name="Text 30"/>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34" name="Text 31"/>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23</a:t>
            </a:r>
            <a:endParaRPr lang="en-US" sz="900" dirty="0"/>
          </a:p>
        </p:txBody>
      </p:sp>
      <p:pic>
        <p:nvPicPr>
          <p:cNvPr id="38" name="Audio 37">
            <a:hlinkClick r:id="" action="ppaction://media"/>
            <a:extLst>
              <a:ext uri="{FF2B5EF4-FFF2-40B4-BE49-F238E27FC236}">
                <a16:creationId xmlns:a16="http://schemas.microsoft.com/office/drawing/2014/main" id="{4DF9CF02-1475-F88A-E278-97E2093AB2F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6750"/>
    </mc:Choice>
    <mc:Fallback>
      <p:transition spd="slow" advTm="26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Text 0"/>
          <p:cNvSpPr/>
          <p:nvPr/>
        </p:nvSpPr>
        <p:spPr>
          <a:xfrm>
            <a:off x="457200" y="228600"/>
            <a:ext cx="7315200" cy="548640"/>
          </a:xfrm>
          <a:prstGeom prst="rect">
            <a:avLst/>
          </a:prstGeom>
          <a:noFill/>
          <a:ln/>
        </p:spPr>
        <p:txBody>
          <a:bodyPr wrap="square" lIns="0" tIns="0" rIns="0" bIns="0" rtlCol="0" anchor="ctr"/>
          <a:lstStyle/>
          <a:p>
            <a:pPr marL="0" indent="0">
              <a:buNone/>
            </a:pPr>
            <a:r>
              <a:rPr lang="en-US" sz="2800" b="1" dirty="0">
                <a:solidFill>
                  <a:srgbClr val="0B5A72"/>
                </a:solidFill>
                <a:latin typeface="Cambria" pitchFamily="34" charset="0"/>
                <a:ea typeface="Cambria" pitchFamily="34" charset="-122"/>
                <a:cs typeface="Cambria" pitchFamily="34" charset="-120"/>
              </a:rPr>
              <a:t>Focusing the Topic Sentence</a:t>
            </a:r>
            <a:endParaRPr lang="en-US" sz="2800" dirty="0"/>
          </a:p>
        </p:txBody>
      </p:sp>
      <p:sp>
        <p:nvSpPr>
          <p:cNvPr id="4" name="Text 1"/>
          <p:cNvSpPr/>
          <p:nvPr/>
        </p:nvSpPr>
        <p:spPr>
          <a:xfrm>
            <a:off x="457200" y="804672"/>
            <a:ext cx="8229600" cy="365760"/>
          </a:xfrm>
          <a:prstGeom prst="rect">
            <a:avLst/>
          </a:prstGeom>
          <a:noFill/>
          <a:ln/>
        </p:spPr>
        <p:txBody>
          <a:bodyPr wrap="square" rtlCol="0" anchor="ctr"/>
          <a:lstStyle/>
          <a:p>
            <a:pPr marL="0" indent="0">
              <a:buNone/>
            </a:pPr>
            <a:r>
              <a:rPr lang="en-US" sz="1300" dirty="0">
                <a:solidFill>
                  <a:srgbClr val="4A6572"/>
                </a:solidFill>
                <a:latin typeface="Calibri" pitchFamily="34" charset="0"/>
                <a:ea typeface="Calibri" pitchFamily="34" charset="-122"/>
                <a:cs typeface="Calibri" pitchFamily="34" charset="-120"/>
              </a:rPr>
              <a:t>The controlling idea must be specific enough to guide every sentence in the paragraph.</a:t>
            </a:r>
            <a:endParaRPr lang="en-US" sz="1300" dirty="0"/>
          </a:p>
        </p:txBody>
      </p:sp>
      <p:sp>
        <p:nvSpPr>
          <p:cNvPr id="5" name="Text 2"/>
          <p:cNvSpPr/>
          <p:nvPr/>
        </p:nvSpPr>
        <p:spPr>
          <a:xfrm>
            <a:off x="365760" y="1280160"/>
            <a:ext cx="4114800" cy="347472"/>
          </a:xfrm>
          <a:prstGeom prst="rect">
            <a:avLst/>
          </a:prstGeom>
          <a:noFill/>
          <a:ln/>
        </p:spPr>
        <p:txBody>
          <a:bodyPr wrap="square" lIns="0" tIns="0" rIns="0" bIns="0" rtlCol="0" anchor="ctr"/>
          <a:lstStyle/>
          <a:p>
            <a:pPr marL="0" indent="0">
              <a:buNone/>
            </a:pPr>
            <a:r>
              <a:rPr lang="en-US" sz="1300" b="1" dirty="0">
                <a:solidFill>
                  <a:srgbClr val="B85C6E"/>
                </a:solidFill>
                <a:latin typeface="Cambria" pitchFamily="34" charset="0"/>
                <a:ea typeface="Cambria" pitchFamily="34" charset="-122"/>
                <a:cs typeface="Cambria" pitchFamily="34" charset="-120"/>
              </a:rPr>
              <a:t>Vague  →  Too broad, hard to develop</a:t>
            </a:r>
            <a:endParaRPr lang="en-US" sz="1300" dirty="0"/>
          </a:p>
        </p:txBody>
      </p:sp>
      <p:sp>
        <p:nvSpPr>
          <p:cNvPr id="6" name="Text 3"/>
          <p:cNvSpPr/>
          <p:nvPr/>
        </p:nvSpPr>
        <p:spPr>
          <a:xfrm>
            <a:off x="4663440" y="1280160"/>
            <a:ext cx="4114800" cy="347472"/>
          </a:xfrm>
          <a:prstGeom prst="rect">
            <a:avLst/>
          </a:prstGeom>
          <a:noFill/>
          <a:ln/>
        </p:spPr>
        <p:txBody>
          <a:bodyPr wrap="square" lIns="0" tIns="0" rIns="0" bIns="0" rtlCol="0" anchor="ctr"/>
          <a:lstStyle/>
          <a:p>
            <a:pPr marL="0" indent="0">
              <a:buNone/>
            </a:pPr>
            <a:r>
              <a:rPr lang="en-US" sz="1300" b="1" dirty="0">
                <a:solidFill>
                  <a:srgbClr val="3A9E78"/>
                </a:solidFill>
                <a:latin typeface="Cambria" pitchFamily="34" charset="0"/>
                <a:ea typeface="Cambria" pitchFamily="34" charset="-122"/>
                <a:cs typeface="Cambria" pitchFamily="34" charset="-120"/>
              </a:rPr>
              <a:t>Focused  →  Specific, controls paragraph</a:t>
            </a:r>
            <a:endParaRPr lang="en-US" sz="1300" dirty="0"/>
          </a:p>
        </p:txBody>
      </p:sp>
      <p:sp>
        <p:nvSpPr>
          <p:cNvPr id="7" name="Shape 4"/>
          <p:cNvSpPr/>
          <p:nvPr/>
        </p:nvSpPr>
        <p:spPr>
          <a:xfrm>
            <a:off x="365760" y="1719072"/>
            <a:ext cx="4114800" cy="658368"/>
          </a:xfrm>
          <a:prstGeom prst="roundRect">
            <a:avLst>
              <a:gd name="adj" fmla="val 11111"/>
            </a:avLst>
          </a:prstGeom>
          <a:solidFill>
            <a:srgbClr val="FDF0F3"/>
          </a:solidFill>
          <a:ln w="12700">
            <a:solidFill>
              <a:srgbClr val="EEC0CB"/>
            </a:solidFill>
            <a:prstDash val="solid"/>
          </a:ln>
        </p:spPr>
        <p:txBody>
          <a:bodyPr/>
          <a:lstStyle/>
          <a:p>
            <a:endParaRPr lang="es-ES"/>
          </a:p>
        </p:txBody>
      </p:sp>
      <p:sp>
        <p:nvSpPr>
          <p:cNvPr id="8" name="Text 5"/>
          <p:cNvSpPr/>
          <p:nvPr/>
        </p:nvSpPr>
        <p:spPr>
          <a:xfrm>
            <a:off x="548640" y="1783080"/>
            <a:ext cx="3749040" cy="502920"/>
          </a:xfrm>
          <a:prstGeom prst="rect">
            <a:avLst/>
          </a:prstGeom>
          <a:noFill/>
          <a:ln/>
        </p:spPr>
        <p:txBody>
          <a:bodyPr wrap="square" rtlCol="0" anchor="ctr"/>
          <a:lstStyle/>
          <a:p>
            <a:pPr marL="0" indent="0">
              <a:buNone/>
            </a:pPr>
            <a:r>
              <a:rPr lang="en-US" sz="1300" i="1" dirty="0">
                <a:solidFill>
                  <a:srgbClr val="B85C6E"/>
                </a:solidFill>
                <a:latin typeface="Calibri" pitchFamily="34" charset="0"/>
                <a:ea typeface="Calibri" pitchFamily="34" charset="-122"/>
                <a:cs typeface="Calibri" pitchFamily="34" charset="-120"/>
              </a:rPr>
              <a:t>Smoking is bad.</a:t>
            </a:r>
            <a:endParaRPr lang="en-US" sz="1300" dirty="0"/>
          </a:p>
        </p:txBody>
      </p:sp>
      <p:sp>
        <p:nvSpPr>
          <p:cNvPr id="9" name="Shape 6"/>
          <p:cNvSpPr/>
          <p:nvPr/>
        </p:nvSpPr>
        <p:spPr>
          <a:xfrm>
            <a:off x="4663440" y="1719072"/>
            <a:ext cx="4114800" cy="658368"/>
          </a:xfrm>
          <a:prstGeom prst="roundRect">
            <a:avLst>
              <a:gd name="adj" fmla="val 11111"/>
            </a:avLst>
          </a:prstGeom>
          <a:solidFill>
            <a:srgbClr val="EDF9F3"/>
          </a:solidFill>
          <a:ln w="12700">
            <a:solidFill>
              <a:srgbClr val="B2DFC8"/>
            </a:solidFill>
            <a:prstDash val="solid"/>
          </a:ln>
        </p:spPr>
        <p:txBody>
          <a:bodyPr/>
          <a:lstStyle/>
          <a:p>
            <a:endParaRPr lang="es-ES"/>
          </a:p>
        </p:txBody>
      </p:sp>
      <p:sp>
        <p:nvSpPr>
          <p:cNvPr id="10" name="Text 7"/>
          <p:cNvSpPr/>
          <p:nvPr/>
        </p:nvSpPr>
        <p:spPr>
          <a:xfrm>
            <a:off x="4846320" y="1783080"/>
            <a:ext cx="3749040" cy="502920"/>
          </a:xfrm>
          <a:prstGeom prst="rect">
            <a:avLst/>
          </a:prstGeom>
          <a:noFill/>
          <a:ln/>
        </p:spPr>
        <p:txBody>
          <a:bodyPr wrap="square" rtlCol="0" anchor="ctr"/>
          <a:lstStyle/>
          <a:p>
            <a:pPr marL="0" indent="0">
              <a:buNone/>
            </a:pPr>
            <a:r>
              <a:rPr lang="en-US" sz="1300" i="1" dirty="0">
                <a:solidFill>
                  <a:srgbClr val="2A7A50"/>
                </a:solidFill>
                <a:latin typeface="Calibri" pitchFamily="34" charset="0"/>
                <a:ea typeface="Calibri" pitchFamily="34" charset="-122"/>
                <a:cs typeface="Calibri" pitchFamily="34" charset="-120"/>
              </a:rPr>
              <a:t>Smoking cigarettes can be an expensive habit.</a:t>
            </a:r>
            <a:endParaRPr lang="en-US" sz="1300" dirty="0"/>
          </a:p>
        </p:txBody>
      </p:sp>
      <p:sp>
        <p:nvSpPr>
          <p:cNvPr id="11" name="Shape 8"/>
          <p:cNvSpPr/>
          <p:nvPr/>
        </p:nvSpPr>
        <p:spPr>
          <a:xfrm>
            <a:off x="365760" y="2560320"/>
            <a:ext cx="4114800" cy="658368"/>
          </a:xfrm>
          <a:prstGeom prst="roundRect">
            <a:avLst>
              <a:gd name="adj" fmla="val 11111"/>
            </a:avLst>
          </a:prstGeom>
          <a:solidFill>
            <a:srgbClr val="FDF0F3"/>
          </a:solidFill>
          <a:ln w="12700">
            <a:solidFill>
              <a:srgbClr val="EEC0CB"/>
            </a:solidFill>
            <a:prstDash val="solid"/>
          </a:ln>
        </p:spPr>
        <p:txBody>
          <a:bodyPr/>
          <a:lstStyle/>
          <a:p>
            <a:endParaRPr lang="es-ES"/>
          </a:p>
        </p:txBody>
      </p:sp>
      <p:sp>
        <p:nvSpPr>
          <p:cNvPr id="12" name="Text 9"/>
          <p:cNvSpPr/>
          <p:nvPr/>
        </p:nvSpPr>
        <p:spPr>
          <a:xfrm>
            <a:off x="548640" y="2624328"/>
            <a:ext cx="3749040" cy="502920"/>
          </a:xfrm>
          <a:prstGeom prst="rect">
            <a:avLst/>
          </a:prstGeom>
          <a:noFill/>
          <a:ln/>
        </p:spPr>
        <p:txBody>
          <a:bodyPr wrap="square" rtlCol="0" anchor="ctr"/>
          <a:lstStyle/>
          <a:p>
            <a:pPr marL="0" indent="0">
              <a:buNone/>
            </a:pPr>
            <a:r>
              <a:rPr lang="en-US" sz="1300" i="1" dirty="0">
                <a:solidFill>
                  <a:srgbClr val="B85C6E"/>
                </a:solidFill>
                <a:latin typeface="Calibri" pitchFamily="34" charset="0"/>
                <a:ea typeface="Calibri" pitchFamily="34" charset="-122"/>
                <a:cs typeface="Calibri" pitchFamily="34" charset="-120"/>
              </a:rPr>
              <a:t>Las Vegas is a city.</a:t>
            </a:r>
            <a:endParaRPr lang="en-US" sz="1300" dirty="0"/>
          </a:p>
        </p:txBody>
      </p:sp>
      <p:sp>
        <p:nvSpPr>
          <p:cNvPr id="13" name="Shape 10"/>
          <p:cNvSpPr/>
          <p:nvPr/>
        </p:nvSpPr>
        <p:spPr>
          <a:xfrm>
            <a:off x="4663440" y="2560320"/>
            <a:ext cx="4114800" cy="658368"/>
          </a:xfrm>
          <a:prstGeom prst="roundRect">
            <a:avLst>
              <a:gd name="adj" fmla="val 11111"/>
            </a:avLst>
          </a:prstGeom>
          <a:solidFill>
            <a:srgbClr val="EDF9F3"/>
          </a:solidFill>
          <a:ln w="12700">
            <a:solidFill>
              <a:srgbClr val="B2DFC8"/>
            </a:solidFill>
            <a:prstDash val="solid"/>
          </a:ln>
        </p:spPr>
        <p:txBody>
          <a:bodyPr/>
          <a:lstStyle/>
          <a:p>
            <a:endParaRPr lang="es-ES"/>
          </a:p>
        </p:txBody>
      </p:sp>
      <p:sp>
        <p:nvSpPr>
          <p:cNvPr id="14" name="Text 11"/>
          <p:cNvSpPr/>
          <p:nvPr/>
        </p:nvSpPr>
        <p:spPr>
          <a:xfrm>
            <a:off x="4846320" y="2624328"/>
            <a:ext cx="3749040" cy="502920"/>
          </a:xfrm>
          <a:prstGeom prst="rect">
            <a:avLst/>
          </a:prstGeom>
          <a:noFill/>
          <a:ln/>
        </p:spPr>
        <p:txBody>
          <a:bodyPr wrap="square" rtlCol="0" anchor="ctr"/>
          <a:lstStyle/>
          <a:p>
            <a:pPr marL="0" indent="0">
              <a:buNone/>
            </a:pPr>
            <a:r>
              <a:rPr lang="en-US" sz="1300" i="1" dirty="0">
                <a:solidFill>
                  <a:srgbClr val="2A7A50"/>
                </a:solidFill>
                <a:latin typeface="Calibri" pitchFamily="34" charset="0"/>
                <a:ea typeface="Calibri" pitchFamily="34" charset="-122"/>
                <a:cs typeface="Calibri" pitchFamily="34" charset="-120"/>
              </a:rPr>
              <a:t>Tourism has provided economic benefits to Las Vegas.</a:t>
            </a:r>
            <a:endParaRPr lang="en-US" sz="1300" dirty="0"/>
          </a:p>
        </p:txBody>
      </p:sp>
      <p:sp>
        <p:nvSpPr>
          <p:cNvPr id="15" name="Shape 12"/>
          <p:cNvSpPr/>
          <p:nvPr/>
        </p:nvSpPr>
        <p:spPr>
          <a:xfrm>
            <a:off x="365760" y="3401568"/>
            <a:ext cx="4114800" cy="658368"/>
          </a:xfrm>
          <a:prstGeom prst="roundRect">
            <a:avLst>
              <a:gd name="adj" fmla="val 11111"/>
            </a:avLst>
          </a:prstGeom>
          <a:solidFill>
            <a:srgbClr val="FDF0F3"/>
          </a:solidFill>
          <a:ln w="12700">
            <a:solidFill>
              <a:srgbClr val="EEC0CB"/>
            </a:solidFill>
            <a:prstDash val="solid"/>
          </a:ln>
        </p:spPr>
        <p:txBody>
          <a:bodyPr/>
          <a:lstStyle/>
          <a:p>
            <a:endParaRPr lang="es-ES"/>
          </a:p>
        </p:txBody>
      </p:sp>
      <p:sp>
        <p:nvSpPr>
          <p:cNvPr id="16" name="Text 13"/>
          <p:cNvSpPr/>
          <p:nvPr/>
        </p:nvSpPr>
        <p:spPr>
          <a:xfrm>
            <a:off x="548640" y="3465576"/>
            <a:ext cx="3749040" cy="502920"/>
          </a:xfrm>
          <a:prstGeom prst="rect">
            <a:avLst/>
          </a:prstGeom>
          <a:noFill/>
          <a:ln/>
        </p:spPr>
        <p:txBody>
          <a:bodyPr wrap="square" rtlCol="0" anchor="ctr"/>
          <a:lstStyle/>
          <a:p>
            <a:pPr marL="0" indent="0">
              <a:buNone/>
            </a:pPr>
            <a:r>
              <a:rPr lang="en-US" sz="1300" i="1" dirty="0">
                <a:solidFill>
                  <a:srgbClr val="B85C6E"/>
                </a:solidFill>
                <a:latin typeface="Calibri" pitchFamily="34" charset="0"/>
                <a:ea typeface="Calibri" pitchFamily="34" charset="-122"/>
                <a:cs typeface="Calibri" pitchFamily="34" charset="-120"/>
              </a:rPr>
              <a:t>Jobs are important.</a:t>
            </a:r>
            <a:endParaRPr lang="en-US" sz="1300" dirty="0"/>
          </a:p>
        </p:txBody>
      </p:sp>
      <p:sp>
        <p:nvSpPr>
          <p:cNvPr id="17" name="Shape 14"/>
          <p:cNvSpPr/>
          <p:nvPr/>
        </p:nvSpPr>
        <p:spPr>
          <a:xfrm>
            <a:off x="4663440" y="3401568"/>
            <a:ext cx="4114800" cy="658368"/>
          </a:xfrm>
          <a:prstGeom prst="roundRect">
            <a:avLst>
              <a:gd name="adj" fmla="val 11111"/>
            </a:avLst>
          </a:prstGeom>
          <a:solidFill>
            <a:srgbClr val="EDF9F3"/>
          </a:solidFill>
          <a:ln w="12700">
            <a:solidFill>
              <a:srgbClr val="B2DFC8"/>
            </a:solidFill>
            <a:prstDash val="solid"/>
          </a:ln>
        </p:spPr>
        <p:txBody>
          <a:bodyPr/>
          <a:lstStyle/>
          <a:p>
            <a:endParaRPr lang="es-ES"/>
          </a:p>
        </p:txBody>
      </p:sp>
      <p:sp>
        <p:nvSpPr>
          <p:cNvPr id="18" name="Text 15"/>
          <p:cNvSpPr/>
          <p:nvPr/>
        </p:nvSpPr>
        <p:spPr>
          <a:xfrm>
            <a:off x="4846320" y="3465576"/>
            <a:ext cx="3749040" cy="502920"/>
          </a:xfrm>
          <a:prstGeom prst="rect">
            <a:avLst/>
          </a:prstGeom>
          <a:noFill/>
          <a:ln/>
        </p:spPr>
        <p:txBody>
          <a:bodyPr wrap="square" rtlCol="0" anchor="ctr"/>
          <a:lstStyle/>
          <a:p>
            <a:pPr marL="0" indent="0">
              <a:buNone/>
            </a:pPr>
            <a:r>
              <a:rPr lang="en-US" sz="1300" i="1" dirty="0">
                <a:solidFill>
                  <a:srgbClr val="2A7A50"/>
                </a:solidFill>
                <a:latin typeface="Calibri" pitchFamily="34" charset="0"/>
                <a:ea typeface="Calibri" pitchFamily="34" charset="-122"/>
                <a:cs typeface="Calibri" pitchFamily="34" charset="-120"/>
              </a:rPr>
              <a:t>Finding a part-time job builds valuable life skills.</a:t>
            </a:r>
            <a:endParaRPr lang="en-US" sz="1300" dirty="0"/>
          </a:p>
        </p:txBody>
      </p:sp>
      <p:sp>
        <p:nvSpPr>
          <p:cNvPr id="19" name="Shape 16"/>
          <p:cNvSpPr/>
          <p:nvPr/>
        </p:nvSpPr>
        <p:spPr>
          <a:xfrm>
            <a:off x="365760" y="4325112"/>
            <a:ext cx="8412480" cy="594360"/>
          </a:xfrm>
          <a:prstGeom prst="roundRect">
            <a:avLst>
              <a:gd name="adj" fmla="val 15385"/>
            </a:avLst>
          </a:prstGeom>
          <a:solidFill>
            <a:srgbClr val="EBF6FA"/>
          </a:solidFill>
          <a:ln w="12700">
            <a:solidFill>
              <a:srgbClr val="C5E3EE"/>
            </a:solidFill>
            <a:prstDash val="solid"/>
          </a:ln>
        </p:spPr>
        <p:txBody>
          <a:bodyPr/>
          <a:lstStyle/>
          <a:p>
            <a:endParaRPr lang="es-ES"/>
          </a:p>
        </p:txBody>
      </p:sp>
      <p:sp>
        <p:nvSpPr>
          <p:cNvPr id="20" name="Text 17"/>
          <p:cNvSpPr/>
          <p:nvPr/>
        </p:nvSpPr>
        <p:spPr>
          <a:xfrm>
            <a:off x="548640" y="4370832"/>
            <a:ext cx="8046720" cy="475488"/>
          </a:xfrm>
          <a:prstGeom prst="rect">
            <a:avLst/>
          </a:prstGeom>
          <a:noFill/>
          <a:ln/>
        </p:spPr>
        <p:txBody>
          <a:bodyPr wrap="square" lIns="0" tIns="0" rIns="0" bIns="0" rtlCol="0" anchor="ctr"/>
          <a:lstStyle/>
          <a:p>
            <a:pPr marL="0" indent="0">
              <a:buNone/>
            </a:pPr>
            <a:r>
              <a:rPr lang="en-US" sz="1200" dirty="0">
                <a:solidFill>
                  <a:srgbClr val="0B5A72"/>
                </a:solidFill>
                <a:latin typeface="Calibri" pitchFamily="34" charset="0"/>
                <a:ea typeface="Calibri" pitchFamily="34" charset="-122"/>
                <a:cs typeface="Calibri" pitchFamily="34" charset="-120"/>
              </a:rPr>
              <a:t>📌  Placing: Usually FIRST (introduces &amp; controls)  ·  Sometimes LAST (as summary)  ·  Sometimes IMPLIED (not stated)</a:t>
            </a:r>
            <a:endParaRPr lang="en-US" sz="1200" dirty="0"/>
          </a:p>
        </p:txBody>
      </p:sp>
      <p:sp>
        <p:nvSpPr>
          <p:cNvPr id="21" name="Text 18"/>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22" name="Text 19"/>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23" name="Text 20"/>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24</a:t>
            </a:r>
            <a:endParaRPr lang="en-US" sz="900" dirty="0"/>
          </a:p>
        </p:txBody>
      </p:sp>
      <p:pic>
        <p:nvPicPr>
          <p:cNvPr id="27" name="Audio 26">
            <a:hlinkClick r:id="" action="ppaction://media"/>
            <a:extLst>
              <a:ext uri="{FF2B5EF4-FFF2-40B4-BE49-F238E27FC236}">
                <a16:creationId xmlns:a16="http://schemas.microsoft.com/office/drawing/2014/main" id="{89F79691-270E-62C6-B9ED-B5F4908FF43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5931"/>
    </mc:Choice>
    <mc:Fallback>
      <p:transition spd="slow" advTm="2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Shape 0"/>
          <p:cNvSpPr/>
          <p:nvPr/>
        </p:nvSpPr>
        <p:spPr>
          <a:xfrm>
            <a:off x="365760" y="164592"/>
            <a:ext cx="1463040" cy="411480"/>
          </a:xfrm>
          <a:prstGeom prst="roundRect">
            <a:avLst>
              <a:gd name="adj" fmla="val 48889"/>
            </a:avLst>
          </a:prstGeom>
          <a:solidFill>
            <a:srgbClr val="C0793A"/>
          </a:solidFill>
          <a:ln w="12700">
            <a:solidFill>
              <a:srgbClr val="C0793A"/>
            </a:solidFill>
            <a:prstDash val="solid"/>
          </a:ln>
        </p:spPr>
        <p:txBody>
          <a:bodyPr/>
          <a:lstStyle/>
          <a:p>
            <a:endParaRPr lang="es-ES"/>
          </a:p>
        </p:txBody>
      </p:sp>
      <p:sp>
        <p:nvSpPr>
          <p:cNvPr id="4" name="Text 1"/>
          <p:cNvSpPr/>
          <p:nvPr/>
        </p:nvSpPr>
        <p:spPr>
          <a:xfrm>
            <a:off x="365760" y="164592"/>
            <a:ext cx="1463040" cy="411480"/>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Exercise 4</a:t>
            </a:r>
            <a:endParaRPr lang="en-US" sz="1300" dirty="0"/>
          </a:p>
        </p:txBody>
      </p:sp>
      <p:sp>
        <p:nvSpPr>
          <p:cNvPr id="5" name="Text 2"/>
          <p:cNvSpPr/>
          <p:nvPr/>
        </p:nvSpPr>
        <p:spPr>
          <a:xfrm>
            <a:off x="2011680" y="201168"/>
            <a:ext cx="6766560" cy="347472"/>
          </a:xfrm>
          <a:prstGeom prst="rect">
            <a:avLst/>
          </a:prstGeom>
          <a:noFill/>
          <a:ln/>
        </p:spPr>
        <p:txBody>
          <a:bodyPr wrap="square" lIns="0" tIns="0" rIns="0" bIns="0" rtlCol="0" anchor="ctr"/>
          <a:lstStyle/>
          <a:p>
            <a:pPr marL="0" indent="0">
              <a:buNone/>
            </a:pPr>
            <a:r>
              <a:rPr lang="en-US" sz="2000" b="1" dirty="0">
                <a:solidFill>
                  <a:srgbClr val="0B5A72"/>
                </a:solidFill>
                <a:latin typeface="Cambria" pitchFamily="34" charset="0"/>
                <a:ea typeface="Cambria" pitchFamily="34" charset="-122"/>
                <a:cs typeface="Cambria" pitchFamily="34" charset="-120"/>
              </a:rPr>
              <a:t>Choose the Best Controlling Idea</a:t>
            </a:r>
            <a:endParaRPr lang="en-US" sz="2000" dirty="0"/>
          </a:p>
        </p:txBody>
      </p:sp>
      <p:sp>
        <p:nvSpPr>
          <p:cNvPr id="6" name="Shape 3"/>
          <p:cNvSpPr/>
          <p:nvPr/>
        </p:nvSpPr>
        <p:spPr>
          <a:xfrm>
            <a:off x="365760" y="685800"/>
            <a:ext cx="8412480" cy="594360"/>
          </a:xfrm>
          <a:prstGeom prst="roundRect">
            <a:avLst>
              <a:gd name="adj" fmla="val 15385"/>
            </a:avLst>
          </a:prstGeom>
          <a:solidFill>
            <a:srgbClr val="C0793A">
              <a:alpha val="10000"/>
            </a:srgbClr>
          </a:solidFill>
          <a:ln w="12700">
            <a:solidFill>
              <a:srgbClr val="C0793A">
                <a:alpha val="50000"/>
              </a:srgbClr>
            </a:solidFill>
            <a:prstDash val="solid"/>
          </a:ln>
        </p:spPr>
        <p:txBody>
          <a:bodyPr/>
          <a:lstStyle/>
          <a:p>
            <a:endParaRPr lang="es-ES"/>
          </a:p>
        </p:txBody>
      </p:sp>
      <p:sp>
        <p:nvSpPr>
          <p:cNvPr id="7" name="Text 4"/>
          <p:cNvSpPr/>
          <p:nvPr/>
        </p:nvSpPr>
        <p:spPr>
          <a:xfrm>
            <a:off x="548640" y="713232"/>
            <a:ext cx="8046720" cy="512064"/>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Each item has two topic sentences. Choose the one with the better (more focused) controlling idea. Underline the topic and circle the controlling idea in your choice.</a:t>
            </a:r>
            <a:endParaRPr lang="en-US" sz="1200" dirty="0"/>
          </a:p>
        </p:txBody>
      </p:sp>
      <p:sp>
        <p:nvSpPr>
          <p:cNvPr id="8" name="Shape 5"/>
          <p:cNvSpPr/>
          <p:nvPr/>
        </p:nvSpPr>
        <p:spPr>
          <a:xfrm>
            <a:off x="365760" y="1426464"/>
            <a:ext cx="4023360" cy="868680"/>
          </a:xfrm>
          <a:prstGeom prst="roundRect">
            <a:avLst>
              <a:gd name="adj" fmla="val 10526"/>
            </a:avLst>
          </a:prstGeom>
          <a:solidFill>
            <a:srgbClr val="FDF0F3"/>
          </a:solidFill>
          <a:ln w="12700">
            <a:solidFill>
              <a:srgbClr val="EEC0CB"/>
            </a:solidFill>
            <a:prstDash val="solid"/>
          </a:ln>
        </p:spPr>
        <p:txBody>
          <a:bodyPr/>
          <a:lstStyle/>
          <a:p>
            <a:endParaRPr lang="es-ES"/>
          </a:p>
        </p:txBody>
      </p:sp>
      <p:sp>
        <p:nvSpPr>
          <p:cNvPr id="9" name="Text 6"/>
          <p:cNvSpPr/>
          <p:nvPr/>
        </p:nvSpPr>
        <p:spPr>
          <a:xfrm>
            <a:off x="548640" y="1536192"/>
            <a:ext cx="3657600" cy="640080"/>
          </a:xfrm>
          <a:prstGeom prst="rect">
            <a:avLst/>
          </a:prstGeom>
          <a:noFill/>
          <a:ln/>
        </p:spPr>
        <p:txBody>
          <a:bodyPr wrap="square" rtlCol="0" anchor="ctr"/>
          <a:lstStyle/>
          <a:p>
            <a:pPr marL="0" indent="0">
              <a:buNone/>
            </a:pPr>
            <a:r>
              <a:rPr lang="en-US" sz="1200" i="1" dirty="0">
                <a:solidFill>
                  <a:srgbClr val="B85C6E"/>
                </a:solidFill>
                <a:latin typeface="Calibri" pitchFamily="34" charset="0"/>
                <a:ea typeface="Calibri" pitchFamily="34" charset="-122"/>
                <a:cs typeface="Calibri" pitchFamily="34" charset="-120"/>
              </a:rPr>
              <a:t>1a. Chicago is an interesting city.</a:t>
            </a:r>
            <a:endParaRPr lang="en-US" sz="1200" dirty="0"/>
          </a:p>
        </p:txBody>
      </p:sp>
      <p:sp>
        <p:nvSpPr>
          <p:cNvPr id="10" name="Shape 7"/>
          <p:cNvSpPr/>
          <p:nvPr/>
        </p:nvSpPr>
        <p:spPr>
          <a:xfrm>
            <a:off x="4754880" y="1426464"/>
            <a:ext cx="4023360" cy="868680"/>
          </a:xfrm>
          <a:prstGeom prst="roundRect">
            <a:avLst>
              <a:gd name="adj" fmla="val 10526"/>
            </a:avLst>
          </a:prstGeom>
          <a:solidFill>
            <a:srgbClr val="EDF9F3"/>
          </a:solidFill>
          <a:ln w="12700">
            <a:solidFill>
              <a:srgbClr val="B2DFC8"/>
            </a:solidFill>
            <a:prstDash val="solid"/>
          </a:ln>
        </p:spPr>
        <p:txBody>
          <a:bodyPr/>
          <a:lstStyle/>
          <a:p>
            <a:endParaRPr lang="es-ES"/>
          </a:p>
        </p:txBody>
      </p:sp>
      <p:sp>
        <p:nvSpPr>
          <p:cNvPr id="11" name="Text 8"/>
          <p:cNvSpPr/>
          <p:nvPr/>
        </p:nvSpPr>
        <p:spPr>
          <a:xfrm>
            <a:off x="4937760" y="1536192"/>
            <a:ext cx="3657600" cy="640080"/>
          </a:xfrm>
          <a:prstGeom prst="rect">
            <a:avLst/>
          </a:prstGeom>
          <a:noFill/>
          <a:ln/>
        </p:spPr>
        <p:txBody>
          <a:bodyPr wrap="square" rtlCol="0" anchor="ctr"/>
          <a:lstStyle/>
          <a:p>
            <a:pPr marL="0" indent="0">
              <a:buNone/>
            </a:pPr>
            <a:r>
              <a:rPr lang="en-US" sz="1200" i="1" dirty="0">
                <a:solidFill>
                  <a:srgbClr val="2A7A50"/>
                </a:solidFill>
                <a:latin typeface="Calibri" pitchFamily="34" charset="0"/>
                <a:ea typeface="Calibri" pitchFamily="34" charset="-122"/>
                <a:cs typeface="Calibri" pitchFamily="34" charset="-120"/>
              </a:rPr>
              <a:t>1b. Chicago is an interesting city because of its historic architecture.</a:t>
            </a:r>
            <a:endParaRPr lang="en-US" sz="1200" dirty="0"/>
          </a:p>
        </p:txBody>
      </p:sp>
      <p:sp>
        <p:nvSpPr>
          <p:cNvPr id="12" name="Text 9"/>
          <p:cNvSpPr/>
          <p:nvPr/>
        </p:nvSpPr>
        <p:spPr>
          <a:xfrm>
            <a:off x="457200" y="2340864"/>
            <a:ext cx="8229600" cy="164592"/>
          </a:xfrm>
          <a:prstGeom prst="rect">
            <a:avLst/>
          </a:prstGeom>
          <a:noFill/>
          <a:ln/>
        </p:spPr>
        <p:txBody>
          <a:bodyPr wrap="square" lIns="0" tIns="0" rIns="0" bIns="0" rtlCol="0" anchor="ctr"/>
          <a:lstStyle/>
          <a:p>
            <a:pPr marL="0" indent="0">
              <a:buNone/>
            </a:pPr>
            <a:r>
              <a:rPr lang="en-US" sz="1000" i="1" dirty="0">
                <a:solidFill>
                  <a:srgbClr val="4A6572"/>
                </a:solidFill>
                <a:latin typeface="Calibri" pitchFamily="34" charset="0"/>
                <a:ea typeface="Calibri" pitchFamily="34" charset="-122"/>
                <a:cs typeface="Calibri" pitchFamily="34" charset="-120"/>
              </a:rPr>
              <a:t>Better choice: ___   Why? _____________________________________________</a:t>
            </a:r>
            <a:endParaRPr lang="en-US" sz="1000" dirty="0"/>
          </a:p>
        </p:txBody>
      </p:sp>
      <p:sp>
        <p:nvSpPr>
          <p:cNvPr id="13" name="Shape 10"/>
          <p:cNvSpPr/>
          <p:nvPr/>
        </p:nvSpPr>
        <p:spPr>
          <a:xfrm>
            <a:off x="365760" y="2569464"/>
            <a:ext cx="4023360" cy="868680"/>
          </a:xfrm>
          <a:prstGeom prst="roundRect">
            <a:avLst>
              <a:gd name="adj" fmla="val 10526"/>
            </a:avLst>
          </a:prstGeom>
          <a:solidFill>
            <a:srgbClr val="FDF0F3"/>
          </a:solidFill>
          <a:ln w="12700">
            <a:solidFill>
              <a:srgbClr val="EEC0CB"/>
            </a:solidFill>
            <a:prstDash val="solid"/>
          </a:ln>
        </p:spPr>
        <p:txBody>
          <a:bodyPr/>
          <a:lstStyle/>
          <a:p>
            <a:endParaRPr lang="es-ES"/>
          </a:p>
        </p:txBody>
      </p:sp>
      <p:sp>
        <p:nvSpPr>
          <p:cNvPr id="14" name="Text 11"/>
          <p:cNvSpPr/>
          <p:nvPr/>
        </p:nvSpPr>
        <p:spPr>
          <a:xfrm>
            <a:off x="548640" y="2679192"/>
            <a:ext cx="3657600" cy="640080"/>
          </a:xfrm>
          <a:prstGeom prst="rect">
            <a:avLst/>
          </a:prstGeom>
          <a:noFill/>
          <a:ln/>
        </p:spPr>
        <p:txBody>
          <a:bodyPr wrap="square" rtlCol="0" anchor="ctr"/>
          <a:lstStyle/>
          <a:p>
            <a:pPr marL="0" indent="0">
              <a:buNone/>
            </a:pPr>
            <a:r>
              <a:rPr lang="en-US" sz="1200" i="1" dirty="0">
                <a:solidFill>
                  <a:srgbClr val="B85C6E"/>
                </a:solidFill>
                <a:latin typeface="Calibri" pitchFamily="34" charset="0"/>
                <a:ea typeface="Calibri" pitchFamily="34" charset="-122"/>
                <a:cs typeface="Calibri" pitchFamily="34" charset="-120"/>
              </a:rPr>
              <a:t>2a. My hometown is a wonderful place to live.</a:t>
            </a:r>
            <a:endParaRPr lang="en-US" sz="1200" dirty="0"/>
          </a:p>
        </p:txBody>
      </p:sp>
      <p:sp>
        <p:nvSpPr>
          <p:cNvPr id="15" name="Shape 12"/>
          <p:cNvSpPr/>
          <p:nvPr/>
        </p:nvSpPr>
        <p:spPr>
          <a:xfrm>
            <a:off x="4754880" y="2569464"/>
            <a:ext cx="4023360" cy="868680"/>
          </a:xfrm>
          <a:prstGeom prst="roundRect">
            <a:avLst>
              <a:gd name="adj" fmla="val 10526"/>
            </a:avLst>
          </a:prstGeom>
          <a:solidFill>
            <a:srgbClr val="EDF9F3"/>
          </a:solidFill>
          <a:ln w="12700">
            <a:solidFill>
              <a:srgbClr val="B2DFC8"/>
            </a:solidFill>
            <a:prstDash val="solid"/>
          </a:ln>
        </p:spPr>
        <p:txBody>
          <a:bodyPr/>
          <a:lstStyle/>
          <a:p>
            <a:endParaRPr lang="es-ES"/>
          </a:p>
        </p:txBody>
      </p:sp>
      <p:sp>
        <p:nvSpPr>
          <p:cNvPr id="16" name="Text 13"/>
          <p:cNvSpPr/>
          <p:nvPr/>
        </p:nvSpPr>
        <p:spPr>
          <a:xfrm>
            <a:off x="4937760" y="2679192"/>
            <a:ext cx="3657600" cy="640080"/>
          </a:xfrm>
          <a:prstGeom prst="rect">
            <a:avLst/>
          </a:prstGeom>
          <a:noFill/>
          <a:ln/>
        </p:spPr>
        <p:txBody>
          <a:bodyPr wrap="square" rtlCol="0" anchor="ctr"/>
          <a:lstStyle/>
          <a:p>
            <a:pPr marL="0" indent="0">
              <a:buNone/>
            </a:pPr>
            <a:r>
              <a:rPr lang="en-US" sz="1200" i="1" dirty="0">
                <a:solidFill>
                  <a:srgbClr val="2A7A50"/>
                </a:solidFill>
                <a:latin typeface="Calibri" pitchFamily="34" charset="0"/>
                <a:ea typeface="Calibri" pitchFamily="34" charset="-122"/>
                <a:cs typeface="Calibri" pitchFamily="34" charset="-120"/>
              </a:rPr>
              <a:t>2b. My hometown needs many improvements to attract young professionals.</a:t>
            </a:r>
            <a:endParaRPr lang="en-US" sz="1200" dirty="0"/>
          </a:p>
        </p:txBody>
      </p:sp>
      <p:sp>
        <p:nvSpPr>
          <p:cNvPr id="17" name="Text 14"/>
          <p:cNvSpPr/>
          <p:nvPr/>
        </p:nvSpPr>
        <p:spPr>
          <a:xfrm>
            <a:off x="457200" y="3483864"/>
            <a:ext cx="8229600" cy="164592"/>
          </a:xfrm>
          <a:prstGeom prst="rect">
            <a:avLst/>
          </a:prstGeom>
          <a:noFill/>
          <a:ln/>
        </p:spPr>
        <p:txBody>
          <a:bodyPr wrap="square" lIns="0" tIns="0" rIns="0" bIns="0" rtlCol="0" anchor="ctr"/>
          <a:lstStyle/>
          <a:p>
            <a:pPr marL="0" indent="0">
              <a:buNone/>
            </a:pPr>
            <a:r>
              <a:rPr lang="en-US" sz="1000" i="1" dirty="0">
                <a:solidFill>
                  <a:srgbClr val="4A6572"/>
                </a:solidFill>
                <a:latin typeface="Calibri" pitchFamily="34" charset="0"/>
                <a:ea typeface="Calibri" pitchFamily="34" charset="-122"/>
                <a:cs typeface="Calibri" pitchFamily="34" charset="-120"/>
              </a:rPr>
              <a:t>Better choice: ___   Why? _____________________________________________</a:t>
            </a:r>
            <a:endParaRPr lang="en-US" sz="1000" dirty="0"/>
          </a:p>
        </p:txBody>
      </p:sp>
      <p:sp>
        <p:nvSpPr>
          <p:cNvPr id="18" name="Shape 15"/>
          <p:cNvSpPr/>
          <p:nvPr/>
        </p:nvSpPr>
        <p:spPr>
          <a:xfrm>
            <a:off x="365760" y="3712464"/>
            <a:ext cx="4023360" cy="868680"/>
          </a:xfrm>
          <a:prstGeom prst="roundRect">
            <a:avLst>
              <a:gd name="adj" fmla="val 10526"/>
            </a:avLst>
          </a:prstGeom>
          <a:solidFill>
            <a:srgbClr val="FDF0F3"/>
          </a:solidFill>
          <a:ln w="12700">
            <a:solidFill>
              <a:srgbClr val="EEC0CB"/>
            </a:solidFill>
            <a:prstDash val="solid"/>
          </a:ln>
        </p:spPr>
        <p:txBody>
          <a:bodyPr/>
          <a:lstStyle/>
          <a:p>
            <a:endParaRPr lang="es-ES"/>
          </a:p>
        </p:txBody>
      </p:sp>
      <p:sp>
        <p:nvSpPr>
          <p:cNvPr id="19" name="Text 16"/>
          <p:cNvSpPr/>
          <p:nvPr/>
        </p:nvSpPr>
        <p:spPr>
          <a:xfrm>
            <a:off x="548640" y="3822192"/>
            <a:ext cx="3657600" cy="640080"/>
          </a:xfrm>
          <a:prstGeom prst="rect">
            <a:avLst/>
          </a:prstGeom>
          <a:noFill/>
          <a:ln/>
        </p:spPr>
        <p:txBody>
          <a:bodyPr wrap="square" rtlCol="0" anchor="ctr"/>
          <a:lstStyle/>
          <a:p>
            <a:pPr marL="0" indent="0">
              <a:buNone/>
            </a:pPr>
            <a:r>
              <a:rPr lang="en-US" sz="1200" i="1" dirty="0">
                <a:solidFill>
                  <a:srgbClr val="B85C6E"/>
                </a:solidFill>
                <a:latin typeface="Calibri" pitchFamily="34" charset="0"/>
                <a:ea typeface="Calibri" pitchFamily="34" charset="-122"/>
                <a:cs typeface="Calibri" pitchFamily="34" charset="-120"/>
              </a:rPr>
              <a:t>3a. Tennis can be an expensive sport.</a:t>
            </a:r>
            <a:endParaRPr lang="en-US" sz="1200" dirty="0"/>
          </a:p>
        </p:txBody>
      </p:sp>
      <p:sp>
        <p:nvSpPr>
          <p:cNvPr id="20" name="Shape 17"/>
          <p:cNvSpPr/>
          <p:nvPr/>
        </p:nvSpPr>
        <p:spPr>
          <a:xfrm>
            <a:off x="4754880" y="3712464"/>
            <a:ext cx="4023360" cy="868680"/>
          </a:xfrm>
          <a:prstGeom prst="roundRect">
            <a:avLst>
              <a:gd name="adj" fmla="val 10526"/>
            </a:avLst>
          </a:prstGeom>
          <a:solidFill>
            <a:srgbClr val="EDF9F3"/>
          </a:solidFill>
          <a:ln w="12700">
            <a:solidFill>
              <a:srgbClr val="B2DFC8"/>
            </a:solidFill>
            <a:prstDash val="solid"/>
          </a:ln>
        </p:spPr>
        <p:txBody>
          <a:bodyPr/>
          <a:lstStyle/>
          <a:p>
            <a:endParaRPr lang="es-ES"/>
          </a:p>
        </p:txBody>
      </p:sp>
      <p:sp>
        <p:nvSpPr>
          <p:cNvPr id="21" name="Text 18"/>
          <p:cNvSpPr/>
          <p:nvPr/>
        </p:nvSpPr>
        <p:spPr>
          <a:xfrm>
            <a:off x="4937760" y="3822192"/>
            <a:ext cx="3657600" cy="640080"/>
          </a:xfrm>
          <a:prstGeom prst="rect">
            <a:avLst/>
          </a:prstGeom>
          <a:noFill/>
          <a:ln/>
        </p:spPr>
        <p:txBody>
          <a:bodyPr wrap="square" rtlCol="0" anchor="ctr"/>
          <a:lstStyle/>
          <a:p>
            <a:pPr marL="0" indent="0">
              <a:buNone/>
            </a:pPr>
            <a:r>
              <a:rPr lang="en-US" sz="1200" i="1" dirty="0">
                <a:solidFill>
                  <a:srgbClr val="2A7A50"/>
                </a:solidFill>
                <a:latin typeface="Calibri" pitchFamily="34" charset="0"/>
                <a:ea typeface="Calibri" pitchFamily="34" charset="-122"/>
                <a:cs typeface="Calibri" pitchFamily="34" charset="-120"/>
              </a:rPr>
              <a:t>3b. Tennis is an expensive sport to take up because of the cost of equipment and lessons.</a:t>
            </a:r>
            <a:endParaRPr lang="en-US" sz="1200" dirty="0"/>
          </a:p>
        </p:txBody>
      </p:sp>
      <p:sp>
        <p:nvSpPr>
          <p:cNvPr id="22" name="Text 19"/>
          <p:cNvSpPr/>
          <p:nvPr/>
        </p:nvSpPr>
        <p:spPr>
          <a:xfrm>
            <a:off x="457200" y="4626864"/>
            <a:ext cx="8229600" cy="164592"/>
          </a:xfrm>
          <a:prstGeom prst="rect">
            <a:avLst/>
          </a:prstGeom>
          <a:noFill/>
          <a:ln/>
        </p:spPr>
        <p:txBody>
          <a:bodyPr wrap="square" lIns="0" tIns="0" rIns="0" bIns="0" rtlCol="0" anchor="ctr"/>
          <a:lstStyle/>
          <a:p>
            <a:pPr marL="0" indent="0">
              <a:buNone/>
            </a:pPr>
            <a:r>
              <a:rPr lang="en-US" sz="1000" i="1" dirty="0">
                <a:solidFill>
                  <a:srgbClr val="4A6572"/>
                </a:solidFill>
                <a:latin typeface="Calibri" pitchFamily="34" charset="0"/>
                <a:ea typeface="Calibri" pitchFamily="34" charset="-122"/>
                <a:cs typeface="Calibri" pitchFamily="34" charset="-120"/>
              </a:rPr>
              <a:t>Better choice: ___   Why? _____________________________________________</a:t>
            </a:r>
            <a:endParaRPr lang="en-US" sz="1000" dirty="0"/>
          </a:p>
        </p:txBody>
      </p:sp>
      <p:sp>
        <p:nvSpPr>
          <p:cNvPr id="23" name="Text 20"/>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24" name="Text 21"/>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25" name="Text 22"/>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25</a:t>
            </a:r>
            <a:endParaRPr lang="en-US" sz="900" dirty="0"/>
          </a:p>
        </p:txBody>
      </p:sp>
      <p:pic>
        <p:nvPicPr>
          <p:cNvPr id="29" name="Audio 28">
            <a:hlinkClick r:id="" action="ppaction://media"/>
            <a:extLst>
              <a:ext uri="{FF2B5EF4-FFF2-40B4-BE49-F238E27FC236}">
                <a16:creationId xmlns:a16="http://schemas.microsoft.com/office/drawing/2014/main" id="{52DA836A-3787-9A2B-0F6E-926D6781735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4026"/>
    </mc:Choice>
    <mc:Fallback>
      <p:transition spd="slow" advTm="24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Shape 0"/>
          <p:cNvSpPr/>
          <p:nvPr/>
        </p:nvSpPr>
        <p:spPr>
          <a:xfrm>
            <a:off x="365760" y="164592"/>
            <a:ext cx="1463040" cy="411480"/>
          </a:xfrm>
          <a:prstGeom prst="roundRect">
            <a:avLst>
              <a:gd name="adj" fmla="val 48889"/>
            </a:avLst>
          </a:prstGeom>
          <a:solidFill>
            <a:srgbClr val="7B6EAB"/>
          </a:solidFill>
          <a:ln w="12700">
            <a:solidFill>
              <a:srgbClr val="7B6EAB"/>
            </a:solidFill>
            <a:prstDash val="solid"/>
          </a:ln>
        </p:spPr>
        <p:txBody>
          <a:bodyPr/>
          <a:lstStyle/>
          <a:p>
            <a:endParaRPr lang="es-ES"/>
          </a:p>
        </p:txBody>
      </p:sp>
      <p:sp>
        <p:nvSpPr>
          <p:cNvPr id="4" name="Text 1"/>
          <p:cNvSpPr/>
          <p:nvPr/>
        </p:nvSpPr>
        <p:spPr>
          <a:xfrm>
            <a:off x="365760" y="164592"/>
            <a:ext cx="1463040" cy="411480"/>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Exercise 5</a:t>
            </a:r>
            <a:endParaRPr lang="en-US" sz="1300" dirty="0"/>
          </a:p>
        </p:txBody>
      </p:sp>
      <p:sp>
        <p:nvSpPr>
          <p:cNvPr id="5" name="Text 2"/>
          <p:cNvSpPr/>
          <p:nvPr/>
        </p:nvSpPr>
        <p:spPr>
          <a:xfrm>
            <a:off x="2011680" y="201168"/>
            <a:ext cx="6766560" cy="347472"/>
          </a:xfrm>
          <a:prstGeom prst="rect">
            <a:avLst/>
          </a:prstGeom>
          <a:noFill/>
          <a:ln/>
        </p:spPr>
        <p:txBody>
          <a:bodyPr wrap="square" lIns="0" tIns="0" rIns="0" bIns="0" rtlCol="0" anchor="ctr"/>
          <a:lstStyle/>
          <a:p>
            <a:pPr marL="0" indent="0">
              <a:buNone/>
            </a:pPr>
            <a:r>
              <a:rPr lang="en-US" sz="2000" b="1" dirty="0">
                <a:solidFill>
                  <a:srgbClr val="0B5A72"/>
                </a:solidFill>
                <a:latin typeface="Cambria" pitchFamily="34" charset="0"/>
                <a:ea typeface="Cambria" pitchFamily="34" charset="-122"/>
                <a:cs typeface="Cambria" pitchFamily="34" charset="-120"/>
              </a:rPr>
              <a:t>Write Your Own Topic Sentences</a:t>
            </a:r>
            <a:endParaRPr lang="en-US" sz="2000" dirty="0"/>
          </a:p>
        </p:txBody>
      </p:sp>
      <p:sp>
        <p:nvSpPr>
          <p:cNvPr id="6" name="Shape 3"/>
          <p:cNvSpPr/>
          <p:nvPr/>
        </p:nvSpPr>
        <p:spPr>
          <a:xfrm>
            <a:off x="365760" y="685800"/>
            <a:ext cx="8412480" cy="594360"/>
          </a:xfrm>
          <a:prstGeom prst="roundRect">
            <a:avLst>
              <a:gd name="adj" fmla="val 15385"/>
            </a:avLst>
          </a:prstGeom>
          <a:solidFill>
            <a:srgbClr val="7B6EAB">
              <a:alpha val="10000"/>
            </a:srgbClr>
          </a:solidFill>
          <a:ln w="12700">
            <a:solidFill>
              <a:srgbClr val="7B6EAB">
                <a:alpha val="50000"/>
              </a:srgbClr>
            </a:solidFill>
            <a:prstDash val="solid"/>
          </a:ln>
        </p:spPr>
        <p:txBody>
          <a:bodyPr/>
          <a:lstStyle/>
          <a:p>
            <a:endParaRPr lang="es-ES"/>
          </a:p>
        </p:txBody>
      </p:sp>
      <p:sp>
        <p:nvSpPr>
          <p:cNvPr id="7" name="Text 4"/>
          <p:cNvSpPr/>
          <p:nvPr/>
        </p:nvSpPr>
        <p:spPr>
          <a:xfrm>
            <a:off x="548640" y="713232"/>
            <a:ext cx="8046720" cy="512064"/>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Write a topic sentence for each topic below. Underline the topic and circle the controlling idea in each sentence you write.</a:t>
            </a:r>
            <a:endParaRPr lang="en-US" sz="1200" dirty="0"/>
          </a:p>
        </p:txBody>
      </p:sp>
      <p:sp>
        <p:nvSpPr>
          <p:cNvPr id="8" name="Shape 5"/>
          <p:cNvSpPr/>
          <p:nvPr/>
        </p:nvSpPr>
        <p:spPr>
          <a:xfrm>
            <a:off x="365760" y="1426464"/>
            <a:ext cx="8412480" cy="804672"/>
          </a:xfrm>
          <a:prstGeom prst="roundRect">
            <a:avLst>
              <a:gd name="adj" fmla="val 11364"/>
            </a:avLst>
          </a:prstGeom>
          <a:solidFill>
            <a:srgbClr val="F3F0FA"/>
          </a:solidFill>
          <a:ln w="12700">
            <a:solidFill>
              <a:srgbClr val="C9C0E8"/>
            </a:solidFill>
            <a:prstDash val="solid"/>
          </a:ln>
        </p:spPr>
        <p:txBody>
          <a:bodyPr/>
          <a:lstStyle/>
          <a:p>
            <a:endParaRPr lang="es-ES"/>
          </a:p>
        </p:txBody>
      </p:sp>
      <p:sp>
        <p:nvSpPr>
          <p:cNvPr id="9" name="Text 6"/>
          <p:cNvSpPr/>
          <p:nvPr/>
        </p:nvSpPr>
        <p:spPr>
          <a:xfrm>
            <a:off x="548640" y="1481328"/>
            <a:ext cx="8046720" cy="274320"/>
          </a:xfrm>
          <a:prstGeom prst="rect">
            <a:avLst/>
          </a:prstGeom>
          <a:noFill/>
          <a:ln/>
        </p:spPr>
        <p:txBody>
          <a:bodyPr wrap="square" lIns="0" tIns="0" rIns="0" bIns="0" rtlCol="0" anchor="ctr"/>
          <a:lstStyle/>
          <a:p>
            <a:pPr marL="0" indent="0">
              <a:buNone/>
            </a:pPr>
            <a:r>
              <a:rPr lang="en-US" sz="1200" b="1" dirty="0">
                <a:solidFill>
                  <a:srgbClr val="7B6EAB"/>
                </a:solidFill>
                <a:latin typeface="Calibri" pitchFamily="34" charset="0"/>
                <a:ea typeface="Calibri" pitchFamily="34" charset="-122"/>
                <a:cs typeface="Calibri" pitchFamily="34" charset="-120"/>
              </a:rPr>
              <a:t>1.  Topic: Your health</a:t>
            </a:r>
            <a:endParaRPr lang="en-US" sz="1200" dirty="0"/>
          </a:p>
        </p:txBody>
      </p:sp>
      <p:sp>
        <p:nvSpPr>
          <p:cNvPr id="10" name="Text 7"/>
          <p:cNvSpPr/>
          <p:nvPr/>
        </p:nvSpPr>
        <p:spPr>
          <a:xfrm>
            <a:off x="548640" y="1755648"/>
            <a:ext cx="8046720" cy="201168"/>
          </a:xfrm>
          <a:prstGeom prst="rect">
            <a:avLst/>
          </a:prstGeom>
          <a:noFill/>
          <a:ln/>
        </p:spPr>
        <p:txBody>
          <a:bodyPr wrap="square" lIns="0" tIns="0" rIns="0" bIns="0" rtlCol="0" anchor="ctr"/>
          <a:lstStyle/>
          <a:p>
            <a:pPr marL="0" indent="0">
              <a:buNone/>
            </a:pPr>
            <a:r>
              <a:rPr lang="en-US" sz="1000" i="1" dirty="0">
                <a:solidFill>
                  <a:srgbClr val="4A6572"/>
                </a:solidFill>
                <a:latin typeface="Calibri" pitchFamily="34" charset="0"/>
                <a:ea typeface="Calibri" pitchFamily="34" charset="-122"/>
                <a:cs typeface="Calibri" pitchFamily="34" charset="-120"/>
              </a:rPr>
              <a:t>(Think of a specific aspect: exercise, diet, stress, sleep…)</a:t>
            </a:r>
            <a:endParaRPr lang="en-US" sz="1000" dirty="0"/>
          </a:p>
        </p:txBody>
      </p:sp>
      <p:sp>
        <p:nvSpPr>
          <p:cNvPr id="11" name="Shape 8"/>
          <p:cNvSpPr/>
          <p:nvPr/>
        </p:nvSpPr>
        <p:spPr>
          <a:xfrm>
            <a:off x="548640" y="2020824"/>
            <a:ext cx="7680960" cy="0"/>
          </a:xfrm>
          <a:prstGeom prst="line">
            <a:avLst/>
          </a:prstGeom>
          <a:noFill/>
          <a:ln w="12700">
            <a:solidFill>
              <a:srgbClr val="C8D8E0"/>
            </a:solidFill>
            <a:prstDash val="solid"/>
          </a:ln>
        </p:spPr>
        <p:txBody>
          <a:bodyPr/>
          <a:lstStyle/>
          <a:p>
            <a:endParaRPr lang="es-ES"/>
          </a:p>
        </p:txBody>
      </p:sp>
      <p:sp>
        <p:nvSpPr>
          <p:cNvPr id="12" name="Shape 9"/>
          <p:cNvSpPr/>
          <p:nvPr/>
        </p:nvSpPr>
        <p:spPr>
          <a:xfrm>
            <a:off x="365760" y="2322576"/>
            <a:ext cx="8412480" cy="804672"/>
          </a:xfrm>
          <a:prstGeom prst="roundRect">
            <a:avLst>
              <a:gd name="adj" fmla="val 11364"/>
            </a:avLst>
          </a:prstGeom>
          <a:solidFill>
            <a:srgbClr val="F7FAFB"/>
          </a:solidFill>
          <a:ln w="12700">
            <a:solidFill>
              <a:srgbClr val="C9C0E8"/>
            </a:solidFill>
            <a:prstDash val="solid"/>
          </a:ln>
        </p:spPr>
        <p:txBody>
          <a:bodyPr/>
          <a:lstStyle/>
          <a:p>
            <a:endParaRPr lang="es-ES"/>
          </a:p>
        </p:txBody>
      </p:sp>
      <p:sp>
        <p:nvSpPr>
          <p:cNvPr id="13" name="Text 10"/>
          <p:cNvSpPr/>
          <p:nvPr/>
        </p:nvSpPr>
        <p:spPr>
          <a:xfrm>
            <a:off x="548640" y="2377440"/>
            <a:ext cx="8046720" cy="274320"/>
          </a:xfrm>
          <a:prstGeom prst="rect">
            <a:avLst/>
          </a:prstGeom>
          <a:noFill/>
          <a:ln/>
        </p:spPr>
        <p:txBody>
          <a:bodyPr wrap="square" lIns="0" tIns="0" rIns="0" bIns="0" rtlCol="0" anchor="ctr"/>
          <a:lstStyle/>
          <a:p>
            <a:pPr marL="0" indent="0">
              <a:buNone/>
            </a:pPr>
            <a:r>
              <a:rPr lang="en-US" sz="1200" b="1" dirty="0">
                <a:solidFill>
                  <a:srgbClr val="7B6EAB"/>
                </a:solidFill>
                <a:latin typeface="Calibri" pitchFamily="34" charset="0"/>
                <a:ea typeface="Calibri" pitchFamily="34" charset="-122"/>
                <a:cs typeface="Calibri" pitchFamily="34" charset="-120"/>
              </a:rPr>
              <a:t>2.  Topic: Professions / Jobs</a:t>
            </a:r>
            <a:endParaRPr lang="en-US" sz="1200" dirty="0"/>
          </a:p>
        </p:txBody>
      </p:sp>
      <p:sp>
        <p:nvSpPr>
          <p:cNvPr id="14" name="Text 11"/>
          <p:cNvSpPr/>
          <p:nvPr/>
        </p:nvSpPr>
        <p:spPr>
          <a:xfrm>
            <a:off x="548640" y="2651760"/>
            <a:ext cx="8046720" cy="201168"/>
          </a:xfrm>
          <a:prstGeom prst="rect">
            <a:avLst/>
          </a:prstGeom>
          <a:noFill/>
          <a:ln/>
        </p:spPr>
        <p:txBody>
          <a:bodyPr wrap="square" lIns="0" tIns="0" rIns="0" bIns="0" rtlCol="0" anchor="ctr"/>
          <a:lstStyle/>
          <a:p>
            <a:pPr marL="0" indent="0">
              <a:buNone/>
            </a:pPr>
            <a:r>
              <a:rPr lang="en-US" sz="1000" i="1" dirty="0">
                <a:solidFill>
                  <a:srgbClr val="4A6572"/>
                </a:solidFill>
                <a:latin typeface="Calibri" pitchFamily="34" charset="0"/>
                <a:ea typeface="Calibri" pitchFamily="34" charset="-122"/>
                <a:cs typeface="Calibri" pitchFamily="34" charset="-120"/>
              </a:rPr>
              <a:t>(Think of a characteristic, a challenge, or a benefit…)</a:t>
            </a:r>
            <a:endParaRPr lang="en-US" sz="1000" dirty="0"/>
          </a:p>
        </p:txBody>
      </p:sp>
      <p:sp>
        <p:nvSpPr>
          <p:cNvPr id="15" name="Shape 12"/>
          <p:cNvSpPr/>
          <p:nvPr/>
        </p:nvSpPr>
        <p:spPr>
          <a:xfrm>
            <a:off x="548640" y="2916936"/>
            <a:ext cx="7680960" cy="0"/>
          </a:xfrm>
          <a:prstGeom prst="line">
            <a:avLst/>
          </a:prstGeom>
          <a:noFill/>
          <a:ln w="12700">
            <a:solidFill>
              <a:srgbClr val="C8D8E0"/>
            </a:solidFill>
            <a:prstDash val="solid"/>
          </a:ln>
        </p:spPr>
        <p:txBody>
          <a:bodyPr/>
          <a:lstStyle/>
          <a:p>
            <a:endParaRPr lang="es-ES"/>
          </a:p>
        </p:txBody>
      </p:sp>
      <p:sp>
        <p:nvSpPr>
          <p:cNvPr id="16" name="Shape 13"/>
          <p:cNvSpPr/>
          <p:nvPr/>
        </p:nvSpPr>
        <p:spPr>
          <a:xfrm>
            <a:off x="365760" y="3218688"/>
            <a:ext cx="8412480" cy="804672"/>
          </a:xfrm>
          <a:prstGeom prst="roundRect">
            <a:avLst>
              <a:gd name="adj" fmla="val 11364"/>
            </a:avLst>
          </a:prstGeom>
          <a:solidFill>
            <a:srgbClr val="F3F0FA"/>
          </a:solidFill>
          <a:ln w="12700">
            <a:solidFill>
              <a:srgbClr val="C9C0E8"/>
            </a:solidFill>
            <a:prstDash val="solid"/>
          </a:ln>
        </p:spPr>
        <p:txBody>
          <a:bodyPr/>
          <a:lstStyle/>
          <a:p>
            <a:endParaRPr lang="es-ES"/>
          </a:p>
        </p:txBody>
      </p:sp>
      <p:sp>
        <p:nvSpPr>
          <p:cNvPr id="17" name="Text 14"/>
          <p:cNvSpPr/>
          <p:nvPr/>
        </p:nvSpPr>
        <p:spPr>
          <a:xfrm>
            <a:off x="548640" y="3273552"/>
            <a:ext cx="8046720" cy="274320"/>
          </a:xfrm>
          <a:prstGeom prst="rect">
            <a:avLst/>
          </a:prstGeom>
          <a:noFill/>
          <a:ln/>
        </p:spPr>
        <p:txBody>
          <a:bodyPr wrap="square" lIns="0" tIns="0" rIns="0" bIns="0" rtlCol="0" anchor="ctr"/>
          <a:lstStyle/>
          <a:p>
            <a:pPr marL="0" indent="0">
              <a:buNone/>
            </a:pPr>
            <a:r>
              <a:rPr lang="en-US" sz="1200" b="1" dirty="0">
                <a:solidFill>
                  <a:srgbClr val="7B6EAB"/>
                </a:solidFill>
                <a:latin typeface="Calibri" pitchFamily="34" charset="0"/>
                <a:ea typeface="Calibri" pitchFamily="34" charset="-122"/>
                <a:cs typeface="Calibri" pitchFamily="34" charset="-120"/>
              </a:rPr>
              <a:t>3.  Topic: Employment in your city</a:t>
            </a:r>
            <a:endParaRPr lang="en-US" sz="1200" dirty="0"/>
          </a:p>
        </p:txBody>
      </p:sp>
      <p:sp>
        <p:nvSpPr>
          <p:cNvPr id="18" name="Text 15"/>
          <p:cNvSpPr/>
          <p:nvPr/>
        </p:nvSpPr>
        <p:spPr>
          <a:xfrm>
            <a:off x="548640" y="3547872"/>
            <a:ext cx="8046720" cy="201168"/>
          </a:xfrm>
          <a:prstGeom prst="rect">
            <a:avLst/>
          </a:prstGeom>
          <a:noFill/>
          <a:ln/>
        </p:spPr>
        <p:txBody>
          <a:bodyPr wrap="square" lIns="0" tIns="0" rIns="0" bIns="0" rtlCol="0" anchor="ctr"/>
          <a:lstStyle/>
          <a:p>
            <a:pPr marL="0" indent="0">
              <a:buNone/>
            </a:pPr>
            <a:r>
              <a:rPr lang="en-US" sz="1000" i="1" dirty="0">
                <a:solidFill>
                  <a:srgbClr val="4A6572"/>
                </a:solidFill>
                <a:latin typeface="Calibri" pitchFamily="34" charset="0"/>
                <a:ea typeface="Calibri" pitchFamily="34" charset="-122"/>
                <a:cs typeface="Calibri" pitchFamily="34" charset="-120"/>
              </a:rPr>
              <a:t>(Think of a trend, a problem, or an opportunity…)</a:t>
            </a:r>
            <a:endParaRPr lang="en-US" sz="1000" dirty="0"/>
          </a:p>
        </p:txBody>
      </p:sp>
      <p:sp>
        <p:nvSpPr>
          <p:cNvPr id="19" name="Shape 16"/>
          <p:cNvSpPr/>
          <p:nvPr/>
        </p:nvSpPr>
        <p:spPr>
          <a:xfrm>
            <a:off x="548640" y="3813048"/>
            <a:ext cx="7680960" cy="0"/>
          </a:xfrm>
          <a:prstGeom prst="line">
            <a:avLst/>
          </a:prstGeom>
          <a:noFill/>
          <a:ln w="12700">
            <a:solidFill>
              <a:srgbClr val="C8D8E0"/>
            </a:solidFill>
            <a:prstDash val="solid"/>
          </a:ln>
        </p:spPr>
        <p:txBody>
          <a:bodyPr/>
          <a:lstStyle/>
          <a:p>
            <a:endParaRPr lang="es-ES"/>
          </a:p>
        </p:txBody>
      </p:sp>
      <p:sp>
        <p:nvSpPr>
          <p:cNvPr id="20" name="Shape 17"/>
          <p:cNvSpPr/>
          <p:nvPr/>
        </p:nvSpPr>
        <p:spPr>
          <a:xfrm>
            <a:off x="365760" y="4114800"/>
            <a:ext cx="8412480" cy="804672"/>
          </a:xfrm>
          <a:prstGeom prst="roundRect">
            <a:avLst>
              <a:gd name="adj" fmla="val 11364"/>
            </a:avLst>
          </a:prstGeom>
          <a:solidFill>
            <a:srgbClr val="F7FAFB"/>
          </a:solidFill>
          <a:ln w="12700">
            <a:solidFill>
              <a:srgbClr val="C9C0E8"/>
            </a:solidFill>
            <a:prstDash val="solid"/>
          </a:ln>
        </p:spPr>
        <p:txBody>
          <a:bodyPr/>
          <a:lstStyle/>
          <a:p>
            <a:endParaRPr lang="es-ES"/>
          </a:p>
        </p:txBody>
      </p:sp>
      <p:sp>
        <p:nvSpPr>
          <p:cNvPr id="21" name="Text 18"/>
          <p:cNvSpPr/>
          <p:nvPr/>
        </p:nvSpPr>
        <p:spPr>
          <a:xfrm>
            <a:off x="548640" y="4169664"/>
            <a:ext cx="8046720" cy="274320"/>
          </a:xfrm>
          <a:prstGeom prst="rect">
            <a:avLst/>
          </a:prstGeom>
          <a:noFill/>
          <a:ln/>
        </p:spPr>
        <p:txBody>
          <a:bodyPr wrap="square" lIns="0" tIns="0" rIns="0" bIns="0" rtlCol="0" anchor="ctr"/>
          <a:lstStyle/>
          <a:p>
            <a:pPr marL="0" indent="0">
              <a:buNone/>
            </a:pPr>
            <a:r>
              <a:rPr lang="en-US" sz="1200" b="1" dirty="0">
                <a:solidFill>
                  <a:srgbClr val="7B6EAB"/>
                </a:solidFill>
                <a:latin typeface="Calibri" pitchFamily="34" charset="0"/>
                <a:ea typeface="Calibri" pitchFamily="34" charset="-122"/>
                <a:cs typeface="Calibri" pitchFamily="34" charset="-120"/>
              </a:rPr>
              <a:t>4.  Topic: A place you know well</a:t>
            </a:r>
            <a:endParaRPr lang="en-US" sz="1200" dirty="0"/>
          </a:p>
        </p:txBody>
      </p:sp>
      <p:sp>
        <p:nvSpPr>
          <p:cNvPr id="22" name="Text 19"/>
          <p:cNvSpPr/>
          <p:nvPr/>
        </p:nvSpPr>
        <p:spPr>
          <a:xfrm>
            <a:off x="548640" y="4443984"/>
            <a:ext cx="8046720" cy="201168"/>
          </a:xfrm>
          <a:prstGeom prst="rect">
            <a:avLst/>
          </a:prstGeom>
          <a:noFill/>
          <a:ln/>
        </p:spPr>
        <p:txBody>
          <a:bodyPr wrap="square" lIns="0" tIns="0" rIns="0" bIns="0" rtlCol="0" anchor="ctr"/>
          <a:lstStyle/>
          <a:p>
            <a:pPr marL="0" indent="0">
              <a:buNone/>
            </a:pPr>
            <a:r>
              <a:rPr lang="en-US" sz="1000" i="1" dirty="0">
                <a:solidFill>
                  <a:srgbClr val="4A6572"/>
                </a:solidFill>
                <a:latin typeface="Calibri" pitchFamily="34" charset="0"/>
                <a:ea typeface="Calibri" pitchFamily="34" charset="-122"/>
                <a:cs typeface="Calibri" pitchFamily="34" charset="-120"/>
              </a:rPr>
              <a:t>(What makes it special, problematic, or interesting?)</a:t>
            </a:r>
            <a:endParaRPr lang="en-US" sz="1000" dirty="0"/>
          </a:p>
        </p:txBody>
      </p:sp>
      <p:sp>
        <p:nvSpPr>
          <p:cNvPr id="23" name="Shape 20"/>
          <p:cNvSpPr/>
          <p:nvPr/>
        </p:nvSpPr>
        <p:spPr>
          <a:xfrm>
            <a:off x="548640" y="4709160"/>
            <a:ext cx="7680960" cy="0"/>
          </a:xfrm>
          <a:prstGeom prst="line">
            <a:avLst/>
          </a:prstGeom>
          <a:noFill/>
          <a:ln w="12700">
            <a:solidFill>
              <a:srgbClr val="C8D8E0"/>
            </a:solidFill>
            <a:prstDash val="solid"/>
          </a:ln>
        </p:spPr>
        <p:txBody>
          <a:bodyPr/>
          <a:lstStyle/>
          <a:p>
            <a:endParaRPr lang="es-ES"/>
          </a:p>
        </p:txBody>
      </p:sp>
      <p:sp>
        <p:nvSpPr>
          <p:cNvPr id="24" name="Text 21"/>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25" name="Text 22"/>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26" name="Text 23"/>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26</a:t>
            </a:r>
            <a:endParaRPr lang="en-US" sz="900" dirty="0"/>
          </a:p>
        </p:txBody>
      </p:sp>
      <p:pic>
        <p:nvPicPr>
          <p:cNvPr id="30" name="Audio 29">
            <a:hlinkClick r:id="" action="ppaction://media"/>
            <a:extLst>
              <a:ext uri="{FF2B5EF4-FFF2-40B4-BE49-F238E27FC236}">
                <a16:creationId xmlns:a16="http://schemas.microsoft.com/office/drawing/2014/main" id="{ABBC9FE1-DB7C-A154-D62B-BD92FD65902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2319"/>
    </mc:Choice>
    <mc:Fallback>
      <p:transition spd="slow" advTm="22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Text 0"/>
          <p:cNvSpPr/>
          <p:nvPr/>
        </p:nvSpPr>
        <p:spPr>
          <a:xfrm>
            <a:off x="457200" y="228600"/>
            <a:ext cx="7315200" cy="548640"/>
          </a:xfrm>
          <a:prstGeom prst="rect">
            <a:avLst/>
          </a:prstGeom>
          <a:noFill/>
          <a:ln/>
        </p:spPr>
        <p:txBody>
          <a:bodyPr wrap="square" lIns="0" tIns="0" rIns="0" bIns="0" rtlCol="0" anchor="ctr"/>
          <a:lstStyle/>
          <a:p>
            <a:pPr marL="0" indent="0">
              <a:buNone/>
            </a:pPr>
            <a:r>
              <a:rPr lang="en-US" sz="2800" b="1" dirty="0">
                <a:solidFill>
                  <a:srgbClr val="0B5A72"/>
                </a:solidFill>
                <a:latin typeface="Cambria" pitchFamily="34" charset="0"/>
                <a:ea typeface="Cambria" pitchFamily="34" charset="-122"/>
                <a:cs typeface="Cambria" pitchFamily="34" charset="-120"/>
              </a:rPr>
              <a:t>Placing the Topic Sentence</a:t>
            </a:r>
            <a:endParaRPr lang="en-US" sz="2800" dirty="0"/>
          </a:p>
        </p:txBody>
      </p:sp>
      <p:sp>
        <p:nvSpPr>
          <p:cNvPr id="4" name="Shape 1"/>
          <p:cNvSpPr/>
          <p:nvPr/>
        </p:nvSpPr>
        <p:spPr>
          <a:xfrm>
            <a:off x="365760" y="914400"/>
            <a:ext cx="2697480" cy="1920240"/>
          </a:xfrm>
          <a:prstGeom prst="roundRect">
            <a:avLst>
              <a:gd name="adj" fmla="val 5714"/>
            </a:avLst>
          </a:prstGeom>
          <a:solidFill>
            <a:srgbClr val="EBF6FA"/>
          </a:solidFill>
          <a:ln w="12700">
            <a:solidFill>
              <a:srgbClr val="C5E3EE"/>
            </a:solidFill>
            <a:prstDash val="solid"/>
          </a:ln>
          <a:effectLst>
            <a:outerShdw blurRad="101600" dist="25400" dir="2700000" algn="bl" rotWithShape="0">
              <a:srgbClr val="000000">
                <a:alpha val="10000"/>
              </a:srgbClr>
            </a:outerShdw>
          </a:effectLst>
        </p:spPr>
        <p:txBody>
          <a:bodyPr/>
          <a:lstStyle/>
          <a:p>
            <a:endParaRPr lang="es-ES"/>
          </a:p>
        </p:txBody>
      </p:sp>
      <p:sp>
        <p:nvSpPr>
          <p:cNvPr id="5" name="Text 2"/>
          <p:cNvSpPr/>
          <p:nvPr/>
        </p:nvSpPr>
        <p:spPr>
          <a:xfrm>
            <a:off x="502920" y="1005840"/>
            <a:ext cx="2423160" cy="347472"/>
          </a:xfrm>
          <a:prstGeom prst="rect">
            <a:avLst/>
          </a:prstGeom>
          <a:noFill/>
          <a:ln/>
        </p:spPr>
        <p:txBody>
          <a:bodyPr wrap="square" lIns="0" tIns="0" rIns="0" bIns="0" rtlCol="0" anchor="ctr"/>
          <a:lstStyle/>
          <a:p>
            <a:pPr marL="0" indent="0">
              <a:buNone/>
            </a:pPr>
            <a:r>
              <a:rPr lang="en-US" sz="1400" b="1" dirty="0">
                <a:solidFill>
                  <a:srgbClr val="2B8CA8"/>
                </a:solidFill>
                <a:latin typeface="Cambria" pitchFamily="34" charset="0"/>
                <a:ea typeface="Cambria" pitchFamily="34" charset="-122"/>
                <a:cs typeface="Cambria" pitchFamily="34" charset="-120"/>
              </a:rPr>
              <a:t>Position: First</a:t>
            </a:r>
            <a:endParaRPr lang="en-US" sz="1400" dirty="0"/>
          </a:p>
        </p:txBody>
      </p:sp>
      <p:sp>
        <p:nvSpPr>
          <p:cNvPr id="6" name="Text 3"/>
          <p:cNvSpPr/>
          <p:nvPr/>
        </p:nvSpPr>
        <p:spPr>
          <a:xfrm>
            <a:off x="502920" y="1389888"/>
            <a:ext cx="2423160" cy="1325880"/>
          </a:xfrm>
          <a:prstGeom prst="rect">
            <a:avLst/>
          </a:prstGeom>
          <a:noFill/>
          <a:ln/>
        </p:spPr>
        <p:txBody>
          <a:bodyPr wrap="square" rtlCol="0" anchor="t"/>
          <a:lstStyle/>
          <a:p>
            <a:pPr marL="0" indent="0">
              <a:buNone/>
            </a:pPr>
            <a:r>
              <a:rPr lang="en-US" sz="1200" dirty="0">
                <a:solidFill>
                  <a:srgbClr val="334455"/>
                </a:solidFill>
                <a:latin typeface="Calibri" pitchFamily="34" charset="0"/>
                <a:ea typeface="Calibri" pitchFamily="34" charset="-122"/>
                <a:cs typeface="Calibri" pitchFamily="34" charset="-120"/>
              </a:rPr>
              <a:t>Most common position. Introduces the topic and controlling idea at the start, guiding all supporting sentences that follow.</a:t>
            </a:r>
            <a:endParaRPr lang="en-US" sz="1200" dirty="0"/>
          </a:p>
        </p:txBody>
      </p:sp>
      <p:sp>
        <p:nvSpPr>
          <p:cNvPr id="7" name="Shape 4"/>
          <p:cNvSpPr/>
          <p:nvPr/>
        </p:nvSpPr>
        <p:spPr>
          <a:xfrm>
            <a:off x="3291840" y="914400"/>
            <a:ext cx="2697480" cy="1920240"/>
          </a:xfrm>
          <a:prstGeom prst="roundRect">
            <a:avLst>
              <a:gd name="adj" fmla="val 5714"/>
            </a:avLst>
          </a:prstGeom>
          <a:solidFill>
            <a:srgbClr val="EDF9F3"/>
          </a:solidFill>
          <a:ln w="12700">
            <a:solidFill>
              <a:srgbClr val="B2DFC8"/>
            </a:solidFill>
            <a:prstDash val="solid"/>
          </a:ln>
          <a:effectLst>
            <a:outerShdw blurRad="101600" dist="25400" dir="2700000" algn="bl" rotWithShape="0">
              <a:srgbClr val="000000">
                <a:alpha val="10000"/>
              </a:srgbClr>
            </a:outerShdw>
          </a:effectLst>
        </p:spPr>
        <p:txBody>
          <a:bodyPr/>
          <a:lstStyle/>
          <a:p>
            <a:endParaRPr lang="es-ES"/>
          </a:p>
        </p:txBody>
      </p:sp>
      <p:sp>
        <p:nvSpPr>
          <p:cNvPr id="8" name="Text 5"/>
          <p:cNvSpPr/>
          <p:nvPr/>
        </p:nvSpPr>
        <p:spPr>
          <a:xfrm>
            <a:off x="3429000" y="1005840"/>
            <a:ext cx="2423160" cy="347472"/>
          </a:xfrm>
          <a:prstGeom prst="rect">
            <a:avLst/>
          </a:prstGeom>
          <a:noFill/>
          <a:ln/>
        </p:spPr>
        <p:txBody>
          <a:bodyPr wrap="square" lIns="0" tIns="0" rIns="0" bIns="0" rtlCol="0" anchor="ctr"/>
          <a:lstStyle/>
          <a:p>
            <a:pPr marL="0" indent="0">
              <a:buNone/>
            </a:pPr>
            <a:r>
              <a:rPr lang="en-US" sz="1400" b="1" dirty="0">
                <a:solidFill>
                  <a:srgbClr val="3A9E78"/>
                </a:solidFill>
                <a:latin typeface="Cambria" pitchFamily="34" charset="0"/>
                <a:ea typeface="Cambria" pitchFamily="34" charset="-122"/>
                <a:cs typeface="Cambria" pitchFamily="34" charset="-120"/>
              </a:rPr>
              <a:t>Position: Last</a:t>
            </a:r>
            <a:endParaRPr lang="en-US" sz="1400" dirty="0"/>
          </a:p>
        </p:txBody>
      </p:sp>
      <p:sp>
        <p:nvSpPr>
          <p:cNvPr id="9" name="Text 6"/>
          <p:cNvSpPr/>
          <p:nvPr/>
        </p:nvSpPr>
        <p:spPr>
          <a:xfrm>
            <a:off x="3429000" y="1389888"/>
            <a:ext cx="2423160" cy="1325880"/>
          </a:xfrm>
          <a:prstGeom prst="rect">
            <a:avLst/>
          </a:prstGeom>
          <a:noFill/>
          <a:ln/>
        </p:spPr>
        <p:txBody>
          <a:bodyPr wrap="square" rtlCol="0" anchor="t"/>
          <a:lstStyle/>
          <a:p>
            <a:pPr marL="0" indent="0">
              <a:buNone/>
            </a:pPr>
            <a:r>
              <a:rPr lang="en-US" sz="1200" dirty="0">
                <a:solidFill>
                  <a:srgbClr val="334455"/>
                </a:solidFill>
                <a:latin typeface="Calibri" pitchFamily="34" charset="0"/>
                <a:ea typeface="Calibri" pitchFamily="34" charset="-122"/>
                <a:cs typeface="Calibri" pitchFamily="34" charset="-120"/>
              </a:rPr>
              <a:t>Used when the writer wants to build to a conclusion. Supporting details lead to the topic sentence as a summary or climax.</a:t>
            </a:r>
            <a:endParaRPr lang="en-US" sz="1200" dirty="0"/>
          </a:p>
        </p:txBody>
      </p:sp>
      <p:sp>
        <p:nvSpPr>
          <p:cNvPr id="10" name="Shape 7"/>
          <p:cNvSpPr/>
          <p:nvPr/>
        </p:nvSpPr>
        <p:spPr>
          <a:xfrm>
            <a:off x="6217920" y="914400"/>
            <a:ext cx="2697480" cy="1920240"/>
          </a:xfrm>
          <a:prstGeom prst="roundRect">
            <a:avLst>
              <a:gd name="adj" fmla="val 5714"/>
            </a:avLst>
          </a:prstGeom>
          <a:solidFill>
            <a:srgbClr val="F3F0FA"/>
          </a:solidFill>
          <a:ln w="12700">
            <a:solidFill>
              <a:srgbClr val="C9C0E8"/>
            </a:solidFill>
            <a:prstDash val="solid"/>
          </a:ln>
          <a:effectLst>
            <a:outerShdw blurRad="101600" dist="25400" dir="2700000" algn="bl" rotWithShape="0">
              <a:srgbClr val="000000">
                <a:alpha val="10000"/>
              </a:srgbClr>
            </a:outerShdw>
          </a:effectLst>
        </p:spPr>
        <p:txBody>
          <a:bodyPr/>
          <a:lstStyle/>
          <a:p>
            <a:endParaRPr lang="es-ES"/>
          </a:p>
        </p:txBody>
      </p:sp>
      <p:sp>
        <p:nvSpPr>
          <p:cNvPr id="11" name="Text 8"/>
          <p:cNvSpPr/>
          <p:nvPr/>
        </p:nvSpPr>
        <p:spPr>
          <a:xfrm>
            <a:off x="6355080" y="1005840"/>
            <a:ext cx="2423160" cy="347472"/>
          </a:xfrm>
          <a:prstGeom prst="rect">
            <a:avLst/>
          </a:prstGeom>
          <a:noFill/>
          <a:ln/>
        </p:spPr>
        <p:txBody>
          <a:bodyPr wrap="square" lIns="0" tIns="0" rIns="0" bIns="0" rtlCol="0" anchor="ctr"/>
          <a:lstStyle/>
          <a:p>
            <a:pPr marL="0" indent="0">
              <a:buNone/>
            </a:pPr>
            <a:r>
              <a:rPr lang="en-US" sz="1400" b="1" dirty="0">
                <a:solidFill>
                  <a:srgbClr val="7B6EAB"/>
                </a:solidFill>
                <a:latin typeface="Cambria" pitchFamily="34" charset="0"/>
                <a:ea typeface="Cambria" pitchFamily="34" charset="-122"/>
                <a:cs typeface="Cambria" pitchFamily="34" charset="-120"/>
              </a:rPr>
              <a:t>Position: Implied</a:t>
            </a:r>
            <a:endParaRPr lang="en-US" sz="1400" dirty="0"/>
          </a:p>
        </p:txBody>
      </p:sp>
      <p:sp>
        <p:nvSpPr>
          <p:cNvPr id="12" name="Text 9"/>
          <p:cNvSpPr/>
          <p:nvPr/>
        </p:nvSpPr>
        <p:spPr>
          <a:xfrm>
            <a:off x="6355080" y="1389888"/>
            <a:ext cx="2423160" cy="1325880"/>
          </a:xfrm>
          <a:prstGeom prst="rect">
            <a:avLst/>
          </a:prstGeom>
          <a:noFill/>
          <a:ln/>
        </p:spPr>
        <p:txBody>
          <a:bodyPr wrap="square" rtlCol="0" anchor="t"/>
          <a:lstStyle/>
          <a:p>
            <a:pPr marL="0" indent="0">
              <a:buNone/>
            </a:pPr>
            <a:r>
              <a:rPr lang="en-US" sz="1200" dirty="0">
                <a:solidFill>
                  <a:srgbClr val="334455"/>
                </a:solidFill>
                <a:latin typeface="Calibri" pitchFamily="34" charset="0"/>
                <a:ea typeface="Calibri" pitchFamily="34" charset="-122"/>
                <a:cs typeface="Calibri" pitchFamily="34" charset="-120"/>
              </a:rPr>
              <a:t>The topic sentence is not stated directly. The reader must infer it from the supporting details. Requires careful reading.</a:t>
            </a:r>
            <a:endParaRPr lang="en-US" sz="1200" dirty="0"/>
          </a:p>
        </p:txBody>
      </p:sp>
      <p:sp>
        <p:nvSpPr>
          <p:cNvPr id="13" name="Shape 10"/>
          <p:cNvSpPr/>
          <p:nvPr/>
        </p:nvSpPr>
        <p:spPr>
          <a:xfrm>
            <a:off x="365760" y="2944368"/>
            <a:ext cx="8412480" cy="1874520"/>
          </a:xfrm>
          <a:prstGeom prst="roundRect">
            <a:avLst>
              <a:gd name="adj" fmla="val 5854"/>
            </a:avLst>
          </a:prstGeom>
          <a:solidFill>
            <a:srgbClr val="F7FAFB"/>
          </a:solidFill>
          <a:ln w="12700">
            <a:solidFill>
              <a:srgbClr val="C5E3EE"/>
            </a:solidFill>
            <a:prstDash val="solid"/>
          </a:ln>
        </p:spPr>
        <p:txBody>
          <a:bodyPr/>
          <a:lstStyle/>
          <a:p>
            <a:endParaRPr lang="es-ES"/>
          </a:p>
        </p:txBody>
      </p:sp>
      <p:sp>
        <p:nvSpPr>
          <p:cNvPr id="14" name="Text 11"/>
          <p:cNvSpPr/>
          <p:nvPr/>
        </p:nvSpPr>
        <p:spPr>
          <a:xfrm>
            <a:off x="548640" y="3017520"/>
            <a:ext cx="8046720" cy="292608"/>
          </a:xfrm>
          <a:prstGeom prst="rect">
            <a:avLst/>
          </a:prstGeom>
          <a:noFill/>
          <a:ln/>
        </p:spPr>
        <p:txBody>
          <a:bodyPr wrap="square" lIns="0" tIns="0" rIns="0" bIns="0" rtlCol="0" anchor="ctr"/>
          <a:lstStyle/>
          <a:p>
            <a:pPr marL="0" indent="0">
              <a:buNone/>
            </a:pPr>
            <a:r>
              <a:rPr lang="en-US" sz="1300" b="1" dirty="0">
                <a:solidFill>
                  <a:srgbClr val="0B5A72"/>
                </a:solidFill>
                <a:latin typeface="Cambria" pitchFamily="34" charset="0"/>
                <a:ea typeface="Cambria" pitchFamily="34" charset="-122"/>
                <a:cs typeface="Cambria" pitchFamily="34" charset="-120"/>
              </a:rPr>
              <a:t>Exercise 6 — Read and find the topic sentence:</a:t>
            </a:r>
            <a:endParaRPr lang="en-US" sz="1300" dirty="0"/>
          </a:p>
        </p:txBody>
      </p:sp>
      <p:sp>
        <p:nvSpPr>
          <p:cNvPr id="15" name="Text 12"/>
          <p:cNvSpPr/>
          <p:nvPr/>
        </p:nvSpPr>
        <p:spPr>
          <a:xfrm>
            <a:off x="548640" y="3337560"/>
            <a:ext cx="8046720" cy="1353312"/>
          </a:xfrm>
          <a:prstGeom prst="rect">
            <a:avLst/>
          </a:prstGeom>
          <a:noFill/>
          <a:ln/>
        </p:spPr>
        <p:txBody>
          <a:bodyPr wrap="square" rtlCol="0" anchor="ctr"/>
          <a:lstStyle/>
          <a:p>
            <a:pPr marL="0" indent="0">
              <a:buNone/>
            </a:pPr>
            <a:r>
              <a:rPr lang="en-US" sz="1100" i="1" dirty="0">
                <a:solidFill>
                  <a:srgbClr val="556677"/>
                </a:solidFill>
                <a:latin typeface="Calibri" pitchFamily="34" charset="0"/>
                <a:ea typeface="Calibri" pitchFamily="34" charset="-122"/>
                <a:cs typeface="Calibri" pitchFamily="34" charset="-120"/>
              </a:rPr>
              <a:t>Ancient Egyptian society was a place where, perhaps surprisingly, gender inclusion was common. Egyptian married women retained their own property with the right to inherit it and pass it on. Both men and women could initiate divorce proceedings. Although the majority of women committed most of their time to domestic affairs, some operated businesses, and upper-class women could hold positions at court. During the New Kingdom, women worked as scribes. Our popular image of dedicated ancient husbands who were ever glad may have surprised many a man of later ages.</a:t>
            </a:r>
            <a:endParaRPr lang="en-US" sz="1100" dirty="0"/>
          </a:p>
        </p:txBody>
      </p:sp>
      <p:sp>
        <p:nvSpPr>
          <p:cNvPr id="16" name="Text 13"/>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17" name="Text 14"/>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18" name="Text 15"/>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27</a:t>
            </a:r>
            <a:endParaRPr lang="en-US" sz="900" dirty="0"/>
          </a:p>
        </p:txBody>
      </p:sp>
      <p:pic>
        <p:nvPicPr>
          <p:cNvPr id="22" name="Audio 21">
            <a:hlinkClick r:id="" action="ppaction://media"/>
            <a:extLst>
              <a:ext uri="{FF2B5EF4-FFF2-40B4-BE49-F238E27FC236}">
                <a16:creationId xmlns:a16="http://schemas.microsoft.com/office/drawing/2014/main" id="{C4123983-0E4C-9F73-3165-2F7DD72103A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7745"/>
    </mc:Choice>
    <mc:Fallback>
      <p:transition spd="slow" advTm="27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name="Slide 28">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Shape 0"/>
          <p:cNvSpPr/>
          <p:nvPr/>
        </p:nvSpPr>
        <p:spPr>
          <a:xfrm>
            <a:off x="365760" y="164592"/>
            <a:ext cx="1463040" cy="411480"/>
          </a:xfrm>
          <a:prstGeom prst="roundRect">
            <a:avLst>
              <a:gd name="adj" fmla="val 48889"/>
            </a:avLst>
          </a:prstGeom>
          <a:solidFill>
            <a:srgbClr val="4A7CAB"/>
          </a:solidFill>
          <a:ln w="12700">
            <a:solidFill>
              <a:srgbClr val="4A7CAB"/>
            </a:solidFill>
            <a:prstDash val="solid"/>
          </a:ln>
        </p:spPr>
        <p:txBody>
          <a:bodyPr/>
          <a:lstStyle/>
          <a:p>
            <a:endParaRPr lang="es-ES"/>
          </a:p>
        </p:txBody>
      </p:sp>
      <p:sp>
        <p:nvSpPr>
          <p:cNvPr id="4" name="Text 1"/>
          <p:cNvSpPr/>
          <p:nvPr/>
        </p:nvSpPr>
        <p:spPr>
          <a:xfrm>
            <a:off x="365760" y="164592"/>
            <a:ext cx="1463040" cy="411480"/>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Exercise 6</a:t>
            </a:r>
            <a:endParaRPr lang="en-US" sz="1300" dirty="0"/>
          </a:p>
        </p:txBody>
      </p:sp>
      <p:sp>
        <p:nvSpPr>
          <p:cNvPr id="5" name="Text 2"/>
          <p:cNvSpPr/>
          <p:nvPr/>
        </p:nvSpPr>
        <p:spPr>
          <a:xfrm>
            <a:off x="2011680" y="201168"/>
            <a:ext cx="6766560" cy="347472"/>
          </a:xfrm>
          <a:prstGeom prst="rect">
            <a:avLst/>
          </a:prstGeom>
          <a:noFill/>
          <a:ln/>
        </p:spPr>
        <p:txBody>
          <a:bodyPr wrap="square" lIns="0" tIns="0" rIns="0" bIns="0" rtlCol="0" anchor="ctr"/>
          <a:lstStyle/>
          <a:p>
            <a:pPr marL="0" indent="0">
              <a:buNone/>
            </a:pPr>
            <a:r>
              <a:rPr lang="en-US" sz="2000" b="1" dirty="0">
                <a:solidFill>
                  <a:srgbClr val="0B5A72"/>
                </a:solidFill>
                <a:latin typeface="Cambria" pitchFamily="34" charset="0"/>
                <a:ea typeface="Cambria" pitchFamily="34" charset="-122"/>
                <a:cs typeface="Cambria" pitchFamily="34" charset="-120"/>
              </a:rPr>
              <a:t>Placing the Topic Sentence — Analysis</a:t>
            </a:r>
            <a:endParaRPr lang="en-US" sz="2000" dirty="0"/>
          </a:p>
        </p:txBody>
      </p:sp>
      <p:sp>
        <p:nvSpPr>
          <p:cNvPr id="6" name="Shape 3"/>
          <p:cNvSpPr/>
          <p:nvPr/>
        </p:nvSpPr>
        <p:spPr>
          <a:xfrm>
            <a:off x="365760" y="685800"/>
            <a:ext cx="8412480" cy="594360"/>
          </a:xfrm>
          <a:prstGeom prst="roundRect">
            <a:avLst>
              <a:gd name="adj" fmla="val 15385"/>
            </a:avLst>
          </a:prstGeom>
          <a:solidFill>
            <a:srgbClr val="4A7CAB">
              <a:alpha val="10000"/>
            </a:srgbClr>
          </a:solidFill>
          <a:ln w="12700">
            <a:solidFill>
              <a:srgbClr val="4A7CAB">
                <a:alpha val="50000"/>
              </a:srgbClr>
            </a:solidFill>
            <a:prstDash val="solid"/>
          </a:ln>
        </p:spPr>
        <p:txBody>
          <a:bodyPr/>
          <a:lstStyle/>
          <a:p>
            <a:endParaRPr lang="es-ES"/>
          </a:p>
        </p:txBody>
      </p:sp>
      <p:sp>
        <p:nvSpPr>
          <p:cNvPr id="7" name="Text 4"/>
          <p:cNvSpPr/>
          <p:nvPr/>
        </p:nvSpPr>
        <p:spPr>
          <a:xfrm>
            <a:off x="548640" y="713232"/>
            <a:ext cx="8046720" cy="512064"/>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Refer to the Ancient Egypt paragraph on the previous slide. Answer the questions below.</a:t>
            </a:r>
            <a:endParaRPr lang="en-US" sz="1200" dirty="0"/>
          </a:p>
        </p:txBody>
      </p:sp>
      <p:sp>
        <p:nvSpPr>
          <p:cNvPr id="8" name="Text 5"/>
          <p:cNvSpPr/>
          <p:nvPr/>
        </p:nvSpPr>
        <p:spPr>
          <a:xfrm>
            <a:off x="457200" y="1371600"/>
            <a:ext cx="8229600" cy="274320"/>
          </a:xfrm>
          <a:prstGeom prst="rect">
            <a:avLst/>
          </a:prstGeom>
          <a:noFill/>
          <a:ln/>
        </p:spPr>
        <p:txBody>
          <a:bodyPr wrap="square" lIns="0" tIns="0" rIns="0" bIns="0" rtlCol="0" anchor="ctr"/>
          <a:lstStyle/>
          <a:p>
            <a:pPr marL="0" indent="0">
              <a:buNone/>
            </a:pPr>
            <a:r>
              <a:rPr lang="en-US" sz="1300" b="1" dirty="0">
                <a:solidFill>
                  <a:srgbClr val="0B5A72"/>
                </a:solidFill>
                <a:latin typeface="Calibri" pitchFamily="34" charset="0"/>
                <a:ea typeface="Calibri" pitchFamily="34" charset="-122"/>
                <a:cs typeface="Calibri" pitchFamily="34" charset="-120"/>
              </a:rPr>
              <a:t>1. Write the topic sentence here:</a:t>
            </a:r>
            <a:endParaRPr lang="en-US" sz="1300" dirty="0"/>
          </a:p>
        </p:txBody>
      </p:sp>
      <p:sp>
        <p:nvSpPr>
          <p:cNvPr id="9" name="Shape 6"/>
          <p:cNvSpPr/>
          <p:nvPr/>
        </p:nvSpPr>
        <p:spPr>
          <a:xfrm>
            <a:off x="457200" y="1691640"/>
            <a:ext cx="8046720" cy="0"/>
          </a:xfrm>
          <a:prstGeom prst="line">
            <a:avLst/>
          </a:prstGeom>
          <a:noFill/>
          <a:ln w="12700">
            <a:solidFill>
              <a:srgbClr val="C8D8E0"/>
            </a:solidFill>
            <a:prstDash val="solid"/>
          </a:ln>
        </p:spPr>
        <p:txBody>
          <a:bodyPr/>
          <a:lstStyle/>
          <a:p>
            <a:endParaRPr lang="es-ES"/>
          </a:p>
        </p:txBody>
      </p:sp>
      <p:sp>
        <p:nvSpPr>
          <p:cNvPr id="10" name="Shape 7"/>
          <p:cNvSpPr/>
          <p:nvPr/>
        </p:nvSpPr>
        <p:spPr>
          <a:xfrm>
            <a:off x="457200" y="2011680"/>
            <a:ext cx="8046720" cy="0"/>
          </a:xfrm>
          <a:prstGeom prst="line">
            <a:avLst/>
          </a:prstGeom>
          <a:noFill/>
          <a:ln w="12700">
            <a:solidFill>
              <a:srgbClr val="C8D8E0"/>
            </a:solidFill>
            <a:prstDash val="solid"/>
          </a:ln>
        </p:spPr>
        <p:txBody>
          <a:bodyPr/>
          <a:lstStyle/>
          <a:p>
            <a:endParaRPr lang="es-ES"/>
          </a:p>
        </p:txBody>
      </p:sp>
      <p:sp>
        <p:nvSpPr>
          <p:cNvPr id="11" name="Text 8"/>
          <p:cNvSpPr/>
          <p:nvPr/>
        </p:nvSpPr>
        <p:spPr>
          <a:xfrm>
            <a:off x="457200" y="2286000"/>
            <a:ext cx="8229600" cy="274320"/>
          </a:xfrm>
          <a:prstGeom prst="rect">
            <a:avLst/>
          </a:prstGeom>
          <a:noFill/>
          <a:ln/>
        </p:spPr>
        <p:txBody>
          <a:bodyPr wrap="square" lIns="0" tIns="0" rIns="0" bIns="0" rtlCol="0" anchor="ctr"/>
          <a:lstStyle/>
          <a:p>
            <a:pPr marL="0" indent="0">
              <a:buNone/>
            </a:pPr>
            <a:r>
              <a:rPr lang="en-US" sz="1300" b="1" dirty="0">
                <a:solidFill>
                  <a:srgbClr val="0B5A72"/>
                </a:solidFill>
                <a:latin typeface="Calibri" pitchFamily="34" charset="0"/>
                <a:ea typeface="Calibri" pitchFamily="34" charset="-122"/>
                <a:cs typeface="Calibri" pitchFamily="34" charset="-120"/>
              </a:rPr>
              <a:t>2. What is the topic?</a:t>
            </a:r>
            <a:endParaRPr lang="en-US" sz="1300" dirty="0"/>
          </a:p>
        </p:txBody>
      </p:sp>
      <p:sp>
        <p:nvSpPr>
          <p:cNvPr id="12" name="Shape 9"/>
          <p:cNvSpPr/>
          <p:nvPr/>
        </p:nvSpPr>
        <p:spPr>
          <a:xfrm>
            <a:off x="457200" y="2606040"/>
            <a:ext cx="8046720" cy="0"/>
          </a:xfrm>
          <a:prstGeom prst="line">
            <a:avLst/>
          </a:prstGeom>
          <a:noFill/>
          <a:ln w="12700">
            <a:solidFill>
              <a:srgbClr val="C8D8E0"/>
            </a:solidFill>
            <a:prstDash val="solid"/>
          </a:ln>
        </p:spPr>
        <p:txBody>
          <a:bodyPr/>
          <a:lstStyle/>
          <a:p>
            <a:endParaRPr lang="es-ES"/>
          </a:p>
        </p:txBody>
      </p:sp>
      <p:sp>
        <p:nvSpPr>
          <p:cNvPr id="13" name="Text 10"/>
          <p:cNvSpPr/>
          <p:nvPr/>
        </p:nvSpPr>
        <p:spPr>
          <a:xfrm>
            <a:off x="457200" y="3200400"/>
            <a:ext cx="8229600" cy="274320"/>
          </a:xfrm>
          <a:prstGeom prst="rect">
            <a:avLst/>
          </a:prstGeom>
          <a:noFill/>
          <a:ln/>
        </p:spPr>
        <p:txBody>
          <a:bodyPr wrap="square" lIns="0" tIns="0" rIns="0" bIns="0" rtlCol="0" anchor="ctr"/>
          <a:lstStyle/>
          <a:p>
            <a:pPr marL="0" indent="0">
              <a:buNone/>
            </a:pPr>
            <a:r>
              <a:rPr lang="en-US" sz="1300" b="1" dirty="0">
                <a:solidFill>
                  <a:srgbClr val="0B5A72"/>
                </a:solidFill>
                <a:latin typeface="Calibri" pitchFamily="34" charset="0"/>
                <a:ea typeface="Calibri" pitchFamily="34" charset="-122"/>
                <a:cs typeface="Calibri" pitchFamily="34" charset="-120"/>
              </a:rPr>
              <a:t>3. What is the controlling idea?</a:t>
            </a:r>
            <a:endParaRPr lang="en-US" sz="1300" dirty="0"/>
          </a:p>
        </p:txBody>
      </p:sp>
      <p:sp>
        <p:nvSpPr>
          <p:cNvPr id="14" name="Shape 11"/>
          <p:cNvSpPr/>
          <p:nvPr/>
        </p:nvSpPr>
        <p:spPr>
          <a:xfrm>
            <a:off x="457200" y="3520440"/>
            <a:ext cx="8046720" cy="0"/>
          </a:xfrm>
          <a:prstGeom prst="line">
            <a:avLst/>
          </a:prstGeom>
          <a:noFill/>
          <a:ln w="12700">
            <a:solidFill>
              <a:srgbClr val="C8D8E0"/>
            </a:solidFill>
            <a:prstDash val="solid"/>
          </a:ln>
        </p:spPr>
        <p:txBody>
          <a:bodyPr/>
          <a:lstStyle/>
          <a:p>
            <a:endParaRPr lang="es-ES"/>
          </a:p>
        </p:txBody>
      </p:sp>
      <p:sp>
        <p:nvSpPr>
          <p:cNvPr id="15" name="Text 12"/>
          <p:cNvSpPr/>
          <p:nvPr/>
        </p:nvSpPr>
        <p:spPr>
          <a:xfrm>
            <a:off x="457200" y="4114800"/>
            <a:ext cx="8229600" cy="274320"/>
          </a:xfrm>
          <a:prstGeom prst="rect">
            <a:avLst/>
          </a:prstGeom>
          <a:noFill/>
          <a:ln/>
        </p:spPr>
        <p:txBody>
          <a:bodyPr wrap="square" lIns="0" tIns="0" rIns="0" bIns="0" rtlCol="0" anchor="ctr"/>
          <a:lstStyle/>
          <a:p>
            <a:pPr marL="0" indent="0">
              <a:buNone/>
            </a:pPr>
            <a:r>
              <a:rPr lang="en-US" sz="1300" b="1" dirty="0">
                <a:solidFill>
                  <a:srgbClr val="0B5A72"/>
                </a:solidFill>
                <a:latin typeface="Calibri" pitchFamily="34" charset="0"/>
                <a:ea typeface="Calibri" pitchFamily="34" charset="-122"/>
                <a:cs typeface="Calibri" pitchFamily="34" charset="-120"/>
              </a:rPr>
              <a:t>4. Is the topic sentence first, last, or implied?</a:t>
            </a:r>
            <a:endParaRPr lang="en-US" sz="1300" dirty="0"/>
          </a:p>
        </p:txBody>
      </p:sp>
      <p:sp>
        <p:nvSpPr>
          <p:cNvPr id="16" name="Shape 13"/>
          <p:cNvSpPr/>
          <p:nvPr/>
        </p:nvSpPr>
        <p:spPr>
          <a:xfrm>
            <a:off x="457200" y="4434840"/>
            <a:ext cx="8046720" cy="0"/>
          </a:xfrm>
          <a:prstGeom prst="line">
            <a:avLst/>
          </a:prstGeom>
          <a:noFill/>
          <a:ln w="12700">
            <a:solidFill>
              <a:srgbClr val="C8D8E0"/>
            </a:solidFill>
            <a:prstDash val="solid"/>
          </a:ln>
        </p:spPr>
        <p:txBody>
          <a:bodyPr/>
          <a:lstStyle/>
          <a:p>
            <a:endParaRPr lang="es-ES"/>
          </a:p>
        </p:txBody>
      </p:sp>
      <p:sp>
        <p:nvSpPr>
          <p:cNvPr id="17" name="Text 14"/>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18" name="Text 15"/>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19" name="Text 16"/>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28</a:t>
            </a:r>
            <a:endParaRPr lang="en-US" sz="900" dirty="0"/>
          </a:p>
        </p:txBody>
      </p:sp>
      <p:pic>
        <p:nvPicPr>
          <p:cNvPr id="23" name="Audio 22">
            <a:hlinkClick r:id="" action="ppaction://media"/>
            <a:extLst>
              <a:ext uri="{FF2B5EF4-FFF2-40B4-BE49-F238E27FC236}">
                <a16:creationId xmlns:a16="http://schemas.microsoft.com/office/drawing/2014/main" id="{7F8D060D-2EC4-2E5E-767A-89BF8961625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3671"/>
    </mc:Choice>
    <mc:Fallback>
      <p:transition spd="slow" advTm="23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name="Slide 29">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Text 0"/>
          <p:cNvSpPr/>
          <p:nvPr/>
        </p:nvSpPr>
        <p:spPr>
          <a:xfrm>
            <a:off x="457200" y="228600"/>
            <a:ext cx="6858000" cy="548640"/>
          </a:xfrm>
          <a:prstGeom prst="rect">
            <a:avLst/>
          </a:prstGeom>
          <a:noFill/>
          <a:ln/>
        </p:spPr>
        <p:txBody>
          <a:bodyPr wrap="square" lIns="0" tIns="0" rIns="0" bIns="0" rtlCol="0" anchor="ctr"/>
          <a:lstStyle/>
          <a:p>
            <a:pPr marL="0" indent="0">
              <a:buNone/>
            </a:pPr>
            <a:r>
              <a:rPr lang="en-US" sz="2800" b="1" dirty="0">
                <a:solidFill>
                  <a:srgbClr val="0B5A72"/>
                </a:solidFill>
                <a:latin typeface="Cambria" pitchFamily="34" charset="0"/>
                <a:ea typeface="Cambria" pitchFamily="34" charset="-122"/>
                <a:cs typeface="Cambria" pitchFamily="34" charset="-120"/>
              </a:rPr>
              <a:t>Support</a:t>
            </a:r>
            <a:endParaRPr lang="en-US" sz="2800" dirty="0"/>
          </a:p>
        </p:txBody>
      </p:sp>
      <p:sp>
        <p:nvSpPr>
          <p:cNvPr id="4" name="Text 1"/>
          <p:cNvSpPr/>
          <p:nvPr/>
        </p:nvSpPr>
        <p:spPr>
          <a:xfrm>
            <a:off x="457200" y="804672"/>
            <a:ext cx="8229600" cy="365760"/>
          </a:xfrm>
          <a:prstGeom prst="rect">
            <a:avLst/>
          </a:prstGeom>
          <a:noFill/>
          <a:ln/>
        </p:spPr>
        <p:txBody>
          <a:bodyPr wrap="square" rtlCol="0" anchor="ctr"/>
          <a:lstStyle/>
          <a:p>
            <a:pPr marL="0" indent="0">
              <a:buNone/>
            </a:pPr>
            <a:r>
              <a:rPr lang="en-US" sz="1300" dirty="0">
                <a:solidFill>
                  <a:srgbClr val="4A6572"/>
                </a:solidFill>
                <a:latin typeface="Calibri" pitchFamily="34" charset="0"/>
                <a:ea typeface="Calibri" pitchFamily="34" charset="-122"/>
                <a:cs typeface="Calibri" pitchFamily="34" charset="-120"/>
              </a:rPr>
              <a:t>Each supporting sentence must develop the controlling idea with specific, factual detail.</a:t>
            </a:r>
            <a:endParaRPr lang="en-US" sz="1300" dirty="0"/>
          </a:p>
        </p:txBody>
      </p:sp>
      <p:sp>
        <p:nvSpPr>
          <p:cNvPr id="5" name="Shape 2"/>
          <p:cNvSpPr/>
          <p:nvPr/>
        </p:nvSpPr>
        <p:spPr>
          <a:xfrm>
            <a:off x="365760" y="1325880"/>
            <a:ext cx="4114800" cy="1143000"/>
          </a:xfrm>
          <a:prstGeom prst="roundRect">
            <a:avLst>
              <a:gd name="adj" fmla="val 8000"/>
            </a:avLst>
          </a:prstGeom>
          <a:solidFill>
            <a:srgbClr val="F7FAFB"/>
          </a:solidFill>
          <a:ln w="12700">
            <a:solidFill>
              <a:srgbClr val="C5E3EE"/>
            </a:solidFill>
            <a:prstDash val="solid"/>
          </a:ln>
          <a:effectLst>
            <a:outerShdw blurRad="101600" dist="25400" dir="2700000" algn="bl" rotWithShape="0">
              <a:srgbClr val="000000">
                <a:alpha val="10000"/>
              </a:srgbClr>
            </a:outerShdw>
          </a:effectLst>
        </p:spPr>
        <p:txBody>
          <a:bodyPr/>
          <a:lstStyle/>
          <a:p>
            <a:endParaRPr lang="es-ES"/>
          </a:p>
        </p:txBody>
      </p:sp>
      <p:sp>
        <p:nvSpPr>
          <p:cNvPr id="6" name="Text 3"/>
          <p:cNvSpPr/>
          <p:nvPr/>
        </p:nvSpPr>
        <p:spPr>
          <a:xfrm>
            <a:off x="502920" y="1417320"/>
            <a:ext cx="3749040" cy="365760"/>
          </a:xfrm>
          <a:prstGeom prst="rect">
            <a:avLst/>
          </a:prstGeom>
          <a:noFill/>
          <a:ln/>
        </p:spPr>
        <p:txBody>
          <a:bodyPr wrap="square" lIns="0" tIns="0" rIns="0" bIns="0" rtlCol="0" anchor="ctr"/>
          <a:lstStyle/>
          <a:p>
            <a:pPr marL="0" indent="0">
              <a:buNone/>
            </a:pPr>
            <a:r>
              <a:rPr lang="en-US" sz="1400" b="1" dirty="0">
                <a:solidFill>
                  <a:srgbClr val="0B5A72"/>
                </a:solidFill>
                <a:latin typeface="Cambria" pitchFamily="34" charset="0"/>
                <a:ea typeface="Cambria" pitchFamily="34" charset="-122"/>
                <a:cs typeface="Cambria" pitchFamily="34" charset="-120"/>
              </a:rPr>
              <a:t>📊  Statistics</a:t>
            </a:r>
            <a:endParaRPr lang="en-US" sz="1400" dirty="0"/>
          </a:p>
        </p:txBody>
      </p:sp>
      <p:sp>
        <p:nvSpPr>
          <p:cNvPr id="7" name="Text 4"/>
          <p:cNvSpPr/>
          <p:nvPr/>
        </p:nvSpPr>
        <p:spPr>
          <a:xfrm>
            <a:off x="502920" y="1801368"/>
            <a:ext cx="3749040" cy="594360"/>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Numbers, percentages, and data that give authority to your point.</a:t>
            </a:r>
            <a:endParaRPr lang="en-US" sz="1200" dirty="0"/>
          </a:p>
        </p:txBody>
      </p:sp>
      <p:sp>
        <p:nvSpPr>
          <p:cNvPr id="8" name="Shape 5"/>
          <p:cNvSpPr/>
          <p:nvPr/>
        </p:nvSpPr>
        <p:spPr>
          <a:xfrm>
            <a:off x="4754880" y="1325880"/>
            <a:ext cx="4114800" cy="1143000"/>
          </a:xfrm>
          <a:prstGeom prst="roundRect">
            <a:avLst>
              <a:gd name="adj" fmla="val 8000"/>
            </a:avLst>
          </a:prstGeom>
          <a:solidFill>
            <a:srgbClr val="F7FAFB"/>
          </a:solidFill>
          <a:ln w="12700">
            <a:solidFill>
              <a:srgbClr val="C5E3EE"/>
            </a:solidFill>
            <a:prstDash val="solid"/>
          </a:ln>
          <a:effectLst>
            <a:outerShdw blurRad="101600" dist="25400" dir="2700000" algn="bl" rotWithShape="0">
              <a:srgbClr val="000000">
                <a:alpha val="10000"/>
              </a:srgbClr>
            </a:outerShdw>
          </a:effectLst>
        </p:spPr>
        <p:txBody>
          <a:bodyPr/>
          <a:lstStyle/>
          <a:p>
            <a:endParaRPr lang="es-ES"/>
          </a:p>
        </p:txBody>
      </p:sp>
      <p:sp>
        <p:nvSpPr>
          <p:cNvPr id="9" name="Text 6"/>
          <p:cNvSpPr/>
          <p:nvPr/>
        </p:nvSpPr>
        <p:spPr>
          <a:xfrm>
            <a:off x="4892040" y="1417320"/>
            <a:ext cx="3749040" cy="365760"/>
          </a:xfrm>
          <a:prstGeom prst="rect">
            <a:avLst/>
          </a:prstGeom>
          <a:noFill/>
          <a:ln/>
        </p:spPr>
        <p:txBody>
          <a:bodyPr wrap="square" lIns="0" tIns="0" rIns="0" bIns="0" rtlCol="0" anchor="ctr"/>
          <a:lstStyle/>
          <a:p>
            <a:pPr marL="0" indent="0">
              <a:buNone/>
            </a:pPr>
            <a:r>
              <a:rPr lang="en-US" sz="1400" b="1" dirty="0">
                <a:solidFill>
                  <a:srgbClr val="0B5A72"/>
                </a:solidFill>
                <a:latin typeface="Cambria" pitchFamily="34" charset="0"/>
                <a:ea typeface="Cambria" pitchFamily="34" charset="-122"/>
                <a:cs typeface="Cambria" pitchFamily="34" charset="-120"/>
              </a:rPr>
              <a:t>💡  Examples</a:t>
            </a:r>
            <a:endParaRPr lang="en-US" sz="1400" dirty="0"/>
          </a:p>
        </p:txBody>
      </p:sp>
      <p:sp>
        <p:nvSpPr>
          <p:cNvPr id="10" name="Text 7"/>
          <p:cNvSpPr/>
          <p:nvPr/>
        </p:nvSpPr>
        <p:spPr>
          <a:xfrm>
            <a:off x="4892040" y="1801368"/>
            <a:ext cx="3749040" cy="594360"/>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Specific cases or instances that illustrate the controlling idea.</a:t>
            </a:r>
            <a:endParaRPr lang="en-US" sz="1200" dirty="0"/>
          </a:p>
        </p:txBody>
      </p:sp>
      <p:sp>
        <p:nvSpPr>
          <p:cNvPr id="11" name="Shape 8"/>
          <p:cNvSpPr/>
          <p:nvPr/>
        </p:nvSpPr>
        <p:spPr>
          <a:xfrm>
            <a:off x="365760" y="2651760"/>
            <a:ext cx="4114800" cy="1143000"/>
          </a:xfrm>
          <a:prstGeom prst="roundRect">
            <a:avLst>
              <a:gd name="adj" fmla="val 8000"/>
            </a:avLst>
          </a:prstGeom>
          <a:solidFill>
            <a:srgbClr val="F7FAFB"/>
          </a:solidFill>
          <a:ln w="12700">
            <a:solidFill>
              <a:srgbClr val="C5E3EE"/>
            </a:solidFill>
            <a:prstDash val="solid"/>
          </a:ln>
          <a:effectLst>
            <a:outerShdw blurRad="101600" dist="25400" dir="2700000" algn="bl" rotWithShape="0">
              <a:srgbClr val="000000">
                <a:alpha val="10000"/>
              </a:srgbClr>
            </a:outerShdw>
          </a:effectLst>
        </p:spPr>
        <p:txBody>
          <a:bodyPr/>
          <a:lstStyle/>
          <a:p>
            <a:endParaRPr lang="es-ES"/>
          </a:p>
        </p:txBody>
      </p:sp>
      <p:sp>
        <p:nvSpPr>
          <p:cNvPr id="12" name="Text 9"/>
          <p:cNvSpPr/>
          <p:nvPr/>
        </p:nvSpPr>
        <p:spPr>
          <a:xfrm>
            <a:off x="502920" y="2743200"/>
            <a:ext cx="3749040" cy="365760"/>
          </a:xfrm>
          <a:prstGeom prst="rect">
            <a:avLst/>
          </a:prstGeom>
          <a:noFill/>
          <a:ln/>
        </p:spPr>
        <p:txBody>
          <a:bodyPr wrap="square" lIns="0" tIns="0" rIns="0" bIns="0" rtlCol="0" anchor="ctr"/>
          <a:lstStyle/>
          <a:p>
            <a:pPr marL="0" indent="0">
              <a:buNone/>
            </a:pPr>
            <a:r>
              <a:rPr lang="en-US" sz="1400" b="1" dirty="0">
                <a:solidFill>
                  <a:srgbClr val="0B5A72"/>
                </a:solidFill>
                <a:latin typeface="Cambria" pitchFamily="34" charset="0"/>
                <a:ea typeface="Cambria" pitchFamily="34" charset="-122"/>
                <a:cs typeface="Cambria" pitchFamily="34" charset="-120"/>
              </a:rPr>
              <a:t>📖  Anecdotes</a:t>
            </a:r>
            <a:endParaRPr lang="en-US" sz="1400" dirty="0"/>
          </a:p>
        </p:txBody>
      </p:sp>
      <p:sp>
        <p:nvSpPr>
          <p:cNvPr id="13" name="Text 10"/>
          <p:cNvSpPr/>
          <p:nvPr/>
        </p:nvSpPr>
        <p:spPr>
          <a:xfrm>
            <a:off x="502920" y="3127248"/>
            <a:ext cx="3749040" cy="594360"/>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Short personal stories or narratives that bring the idea to life.</a:t>
            </a:r>
            <a:endParaRPr lang="en-US" sz="1200" dirty="0"/>
          </a:p>
        </p:txBody>
      </p:sp>
      <p:sp>
        <p:nvSpPr>
          <p:cNvPr id="14" name="Shape 11"/>
          <p:cNvSpPr/>
          <p:nvPr/>
        </p:nvSpPr>
        <p:spPr>
          <a:xfrm>
            <a:off x="4754880" y="2651760"/>
            <a:ext cx="4114800" cy="1143000"/>
          </a:xfrm>
          <a:prstGeom prst="roundRect">
            <a:avLst>
              <a:gd name="adj" fmla="val 8000"/>
            </a:avLst>
          </a:prstGeom>
          <a:solidFill>
            <a:srgbClr val="F7FAFB"/>
          </a:solidFill>
          <a:ln w="12700">
            <a:solidFill>
              <a:srgbClr val="C5E3EE"/>
            </a:solidFill>
            <a:prstDash val="solid"/>
          </a:ln>
          <a:effectLst>
            <a:outerShdw blurRad="101600" dist="25400" dir="2700000" algn="bl" rotWithShape="0">
              <a:srgbClr val="000000">
                <a:alpha val="10000"/>
              </a:srgbClr>
            </a:outerShdw>
          </a:effectLst>
        </p:spPr>
        <p:txBody>
          <a:bodyPr/>
          <a:lstStyle/>
          <a:p>
            <a:endParaRPr lang="es-ES"/>
          </a:p>
        </p:txBody>
      </p:sp>
      <p:sp>
        <p:nvSpPr>
          <p:cNvPr id="15" name="Text 12"/>
          <p:cNvSpPr/>
          <p:nvPr/>
        </p:nvSpPr>
        <p:spPr>
          <a:xfrm>
            <a:off x="4892040" y="2743200"/>
            <a:ext cx="3749040" cy="365760"/>
          </a:xfrm>
          <a:prstGeom prst="rect">
            <a:avLst/>
          </a:prstGeom>
          <a:noFill/>
          <a:ln/>
        </p:spPr>
        <p:txBody>
          <a:bodyPr wrap="square" lIns="0" tIns="0" rIns="0" bIns="0" rtlCol="0" anchor="ctr"/>
          <a:lstStyle/>
          <a:p>
            <a:pPr marL="0" indent="0">
              <a:buNone/>
            </a:pPr>
            <a:r>
              <a:rPr lang="en-US" sz="1400" b="1" dirty="0">
                <a:solidFill>
                  <a:srgbClr val="0B5A72"/>
                </a:solidFill>
                <a:latin typeface="Cambria" pitchFamily="34" charset="0"/>
                <a:ea typeface="Cambria" pitchFamily="34" charset="-122"/>
                <a:cs typeface="Cambria" pitchFamily="34" charset="-120"/>
              </a:rPr>
              <a:t>🔍  Illustrations</a:t>
            </a:r>
            <a:endParaRPr lang="en-US" sz="1400" dirty="0"/>
          </a:p>
        </p:txBody>
      </p:sp>
      <p:sp>
        <p:nvSpPr>
          <p:cNvPr id="16" name="Text 13"/>
          <p:cNvSpPr/>
          <p:nvPr/>
        </p:nvSpPr>
        <p:spPr>
          <a:xfrm>
            <a:off x="4892040" y="3127248"/>
            <a:ext cx="3749040" cy="594360"/>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Descriptions or explanations that make an abstract idea concrete.</a:t>
            </a:r>
            <a:endParaRPr lang="en-US" sz="1200" dirty="0"/>
          </a:p>
        </p:txBody>
      </p:sp>
      <p:sp>
        <p:nvSpPr>
          <p:cNvPr id="17" name="Shape 14"/>
          <p:cNvSpPr/>
          <p:nvPr/>
        </p:nvSpPr>
        <p:spPr>
          <a:xfrm>
            <a:off x="365760" y="4023360"/>
            <a:ext cx="8412480" cy="822960"/>
          </a:xfrm>
          <a:prstGeom prst="roundRect">
            <a:avLst>
              <a:gd name="adj" fmla="val 11111"/>
            </a:avLst>
          </a:prstGeom>
          <a:solidFill>
            <a:srgbClr val="EBF6FA"/>
          </a:solidFill>
          <a:ln w="12700">
            <a:solidFill>
              <a:srgbClr val="C5E3EE"/>
            </a:solidFill>
            <a:prstDash val="solid"/>
          </a:ln>
        </p:spPr>
        <p:txBody>
          <a:bodyPr/>
          <a:lstStyle/>
          <a:p>
            <a:endParaRPr lang="es-ES"/>
          </a:p>
        </p:txBody>
      </p:sp>
      <p:sp>
        <p:nvSpPr>
          <p:cNvPr id="18" name="Text 15"/>
          <p:cNvSpPr/>
          <p:nvPr/>
        </p:nvSpPr>
        <p:spPr>
          <a:xfrm>
            <a:off x="548640" y="4087368"/>
            <a:ext cx="8046720" cy="292608"/>
          </a:xfrm>
          <a:prstGeom prst="rect">
            <a:avLst/>
          </a:prstGeom>
          <a:noFill/>
          <a:ln/>
        </p:spPr>
        <p:txBody>
          <a:bodyPr wrap="square" lIns="0" tIns="0" rIns="0" bIns="0" rtlCol="0" anchor="ctr"/>
          <a:lstStyle/>
          <a:p>
            <a:pPr marL="0" indent="0">
              <a:buNone/>
            </a:pPr>
            <a:r>
              <a:rPr lang="en-US" sz="1200" b="1" dirty="0">
                <a:solidFill>
                  <a:srgbClr val="0B5A72"/>
                </a:solidFill>
                <a:latin typeface="Cambria" pitchFamily="34" charset="0"/>
                <a:ea typeface="Cambria" pitchFamily="34" charset="-122"/>
                <a:cs typeface="Cambria" pitchFamily="34" charset="-120"/>
              </a:rPr>
              <a:t>Example — Topic sentence: "Smoking cigarettes can be an expensive habit."</a:t>
            </a:r>
            <a:endParaRPr lang="en-US" sz="1200" dirty="0"/>
          </a:p>
        </p:txBody>
      </p:sp>
      <p:sp>
        <p:nvSpPr>
          <p:cNvPr id="19" name="Text 16"/>
          <p:cNvSpPr/>
          <p:nvPr/>
        </p:nvSpPr>
        <p:spPr>
          <a:xfrm>
            <a:off x="548640" y="4389120"/>
            <a:ext cx="8046720" cy="347472"/>
          </a:xfrm>
          <a:prstGeom prst="rect">
            <a:avLst/>
          </a:prstGeom>
          <a:noFill/>
          <a:ln/>
        </p:spPr>
        <p:txBody>
          <a:bodyPr wrap="square" lIns="0" tIns="0" rIns="0" bIns="0" rtlCol="0" anchor="ctr"/>
          <a:lstStyle/>
          <a:p>
            <a:pPr marL="0" indent="0">
              <a:buNone/>
            </a:pPr>
            <a:r>
              <a:rPr lang="en-US" sz="1100" dirty="0">
                <a:solidFill>
                  <a:srgbClr val="334455"/>
                </a:solidFill>
                <a:latin typeface="Calibri" pitchFamily="34" charset="0"/>
                <a:ea typeface="Calibri" pitchFamily="34" charset="-122"/>
                <a:cs typeface="Calibri" pitchFamily="34" charset="-120"/>
              </a:rPr>
              <a:t>Support: cost per pack ≈ $3.50 · 1–2 packs/day · annual expense ≈ $2,840 · extra cleaning costs · health and productivity impacts</a:t>
            </a:r>
            <a:endParaRPr lang="en-US" sz="1100" dirty="0"/>
          </a:p>
        </p:txBody>
      </p:sp>
      <p:sp>
        <p:nvSpPr>
          <p:cNvPr id="20" name="Text 17"/>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21" name="Text 18"/>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22" name="Text 19"/>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29</a:t>
            </a:r>
            <a:endParaRPr lang="en-US" sz="900" dirty="0"/>
          </a:p>
        </p:txBody>
      </p:sp>
      <p:pic>
        <p:nvPicPr>
          <p:cNvPr id="26" name="Audio 25">
            <a:hlinkClick r:id="" action="ppaction://media"/>
            <a:extLst>
              <a:ext uri="{FF2B5EF4-FFF2-40B4-BE49-F238E27FC236}">
                <a16:creationId xmlns:a16="http://schemas.microsoft.com/office/drawing/2014/main" id="{C3746D0A-BE86-0CF0-C784-483FC987604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21"/>
    </mc:Choice>
    <mc:Fallback>
      <p:transition spd="slow" advTm="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0B5A72"/>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alphaModFix amt="30000"/>
          </a:blip>
          <a:stretch>
            <a:fillRect/>
          </a:stretch>
        </p:blipFill>
        <p:spPr>
          <a:xfrm>
            <a:off x="2743200" y="-457200"/>
            <a:ext cx="6858000" cy="5029200"/>
          </a:xfrm>
          <a:prstGeom prst="rect">
            <a:avLst/>
          </a:prstGeom>
        </p:spPr>
      </p:pic>
      <p:sp>
        <p:nvSpPr>
          <p:cNvPr id="3" name="Text 0"/>
          <p:cNvSpPr/>
          <p:nvPr/>
        </p:nvSpPr>
        <p:spPr>
          <a:xfrm>
            <a:off x="731520" y="1371600"/>
            <a:ext cx="7772400" cy="457200"/>
          </a:xfrm>
          <a:prstGeom prst="rect">
            <a:avLst/>
          </a:prstGeom>
          <a:noFill/>
          <a:ln/>
        </p:spPr>
        <p:txBody>
          <a:bodyPr wrap="square" lIns="0" tIns="0" rIns="0" bIns="0" rtlCol="0" anchor="ctr"/>
          <a:lstStyle/>
          <a:p>
            <a:pPr marL="0" indent="0">
              <a:buNone/>
            </a:pPr>
            <a:r>
              <a:rPr lang="en-US" sz="2000" dirty="0">
                <a:solidFill>
                  <a:srgbClr val="A8D8EA"/>
                </a:solidFill>
                <a:latin typeface="Cambria" pitchFamily="34" charset="0"/>
                <a:ea typeface="Cambria" pitchFamily="34" charset="-122"/>
                <a:cs typeface="Cambria" pitchFamily="34" charset="-120"/>
              </a:rPr>
              <a:t>Chapter 1</a:t>
            </a:r>
            <a:endParaRPr lang="en-US" sz="2000" dirty="0"/>
          </a:p>
        </p:txBody>
      </p:sp>
      <p:sp>
        <p:nvSpPr>
          <p:cNvPr id="4" name="Text 1"/>
          <p:cNvSpPr/>
          <p:nvPr/>
        </p:nvSpPr>
        <p:spPr>
          <a:xfrm>
            <a:off x="731520" y="1828800"/>
            <a:ext cx="7772400" cy="731520"/>
          </a:xfrm>
          <a:prstGeom prst="rect">
            <a:avLst/>
          </a:prstGeom>
          <a:noFill/>
          <a:ln/>
        </p:spPr>
        <p:txBody>
          <a:bodyPr wrap="square" lIns="0" tIns="0" rIns="0" bIns="0" rtlCol="0" anchor="ctr"/>
          <a:lstStyle/>
          <a:p>
            <a:pPr marL="0" indent="0">
              <a:buNone/>
            </a:pPr>
            <a:r>
              <a:rPr lang="en-US" sz="3600" b="1" dirty="0">
                <a:solidFill>
                  <a:srgbClr val="FFFFFF"/>
                </a:solidFill>
                <a:latin typeface="Cambria" pitchFamily="34" charset="0"/>
                <a:ea typeface="Cambria" pitchFamily="34" charset="-122"/>
                <a:cs typeface="Cambria" pitchFamily="34" charset="-120"/>
              </a:rPr>
              <a:t>The Writing Process</a:t>
            </a:r>
            <a:endParaRPr lang="en-US" sz="3600" dirty="0"/>
          </a:p>
        </p:txBody>
      </p:sp>
      <p:sp>
        <p:nvSpPr>
          <p:cNvPr id="5" name="Text 2"/>
          <p:cNvSpPr/>
          <p:nvPr/>
        </p:nvSpPr>
        <p:spPr>
          <a:xfrm>
            <a:off x="731520" y="2743200"/>
            <a:ext cx="7772400" cy="640080"/>
          </a:xfrm>
          <a:prstGeom prst="rect">
            <a:avLst/>
          </a:prstGeom>
          <a:noFill/>
          <a:ln/>
        </p:spPr>
        <p:txBody>
          <a:bodyPr wrap="square" rtlCol="0" anchor="ctr"/>
          <a:lstStyle/>
          <a:p>
            <a:pPr marL="0" indent="0">
              <a:buNone/>
            </a:pPr>
            <a:r>
              <a:rPr lang="en-US" sz="1400" b="1" dirty="0">
                <a:solidFill>
                  <a:srgbClr val="FFFFFF"/>
                </a:solidFill>
                <a:latin typeface="Calibri" pitchFamily="34" charset="0"/>
                <a:ea typeface="Calibri" pitchFamily="34" charset="-122"/>
                <a:cs typeface="Calibri" pitchFamily="34" charset="-120"/>
              </a:rPr>
              <a:t>Key concepts: </a:t>
            </a:r>
            <a:r>
              <a:rPr lang="en-US" sz="1400" dirty="0">
                <a:solidFill>
                  <a:srgbClr val="A8D8EA"/>
                </a:solidFill>
                <a:latin typeface="Calibri" pitchFamily="34" charset="0"/>
                <a:ea typeface="Calibri" pitchFamily="34" charset="-122"/>
                <a:cs typeface="Calibri" pitchFamily="34" charset="-120"/>
              </a:rPr>
              <a:t>Prewriting · Planning · Drafting · Revising · Editing</a:t>
            </a:r>
            <a:endParaRPr lang="en-US" sz="1400" dirty="0"/>
          </a:p>
        </p:txBody>
      </p:sp>
      <p:sp>
        <p:nvSpPr>
          <p:cNvPr id="6" name="Text 3"/>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7" name="Text 4"/>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8" name="Text 5"/>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3</a:t>
            </a:r>
            <a:endParaRPr lang="en-US" sz="900" dirty="0"/>
          </a:p>
        </p:txBody>
      </p:sp>
      <p:pic>
        <p:nvPicPr>
          <p:cNvPr id="20" name="Audio 19">
            <a:hlinkClick r:id="" action="ppaction://media"/>
            <a:extLst>
              <a:ext uri="{FF2B5EF4-FFF2-40B4-BE49-F238E27FC236}">
                <a16:creationId xmlns:a16="http://schemas.microsoft.com/office/drawing/2014/main" id="{7176CC4A-6E89-8C66-776C-87426E34910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6495"/>
    </mc:Choice>
    <mc:Fallback>
      <p:transition spd="slow" advTm="26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name="Slide 30">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Shape 0"/>
          <p:cNvSpPr/>
          <p:nvPr/>
        </p:nvSpPr>
        <p:spPr>
          <a:xfrm>
            <a:off x="365760" y="164592"/>
            <a:ext cx="1463040" cy="411480"/>
          </a:xfrm>
          <a:prstGeom prst="roundRect">
            <a:avLst>
              <a:gd name="adj" fmla="val 48889"/>
            </a:avLst>
          </a:prstGeom>
          <a:solidFill>
            <a:srgbClr val="B85C6E"/>
          </a:solidFill>
          <a:ln w="12700">
            <a:solidFill>
              <a:srgbClr val="B85C6E"/>
            </a:solidFill>
            <a:prstDash val="solid"/>
          </a:ln>
        </p:spPr>
        <p:txBody>
          <a:bodyPr/>
          <a:lstStyle/>
          <a:p>
            <a:endParaRPr lang="es-ES"/>
          </a:p>
        </p:txBody>
      </p:sp>
      <p:sp>
        <p:nvSpPr>
          <p:cNvPr id="4" name="Text 1"/>
          <p:cNvSpPr/>
          <p:nvPr/>
        </p:nvSpPr>
        <p:spPr>
          <a:xfrm>
            <a:off x="365760" y="164592"/>
            <a:ext cx="1463040" cy="411480"/>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Exercise </a:t>
            </a:r>
            <a:endParaRPr lang="en-US" sz="1300" dirty="0"/>
          </a:p>
        </p:txBody>
      </p:sp>
      <p:sp>
        <p:nvSpPr>
          <p:cNvPr id="5" name="Text 2"/>
          <p:cNvSpPr/>
          <p:nvPr/>
        </p:nvSpPr>
        <p:spPr>
          <a:xfrm>
            <a:off x="2011680" y="201168"/>
            <a:ext cx="6766560" cy="347472"/>
          </a:xfrm>
          <a:prstGeom prst="rect">
            <a:avLst/>
          </a:prstGeom>
          <a:noFill/>
          <a:ln/>
        </p:spPr>
        <p:txBody>
          <a:bodyPr wrap="square" lIns="0" tIns="0" rIns="0" bIns="0" rtlCol="0" anchor="ctr"/>
          <a:lstStyle/>
          <a:p>
            <a:pPr marL="0" indent="0">
              <a:buNone/>
            </a:pPr>
            <a:r>
              <a:rPr lang="en-US" sz="2000" b="1" dirty="0">
                <a:solidFill>
                  <a:srgbClr val="0B5A72"/>
                </a:solidFill>
                <a:latin typeface="Cambria" pitchFamily="34" charset="0"/>
                <a:ea typeface="Cambria" pitchFamily="34" charset="-122"/>
                <a:cs typeface="Cambria" pitchFamily="34" charset="-120"/>
              </a:rPr>
              <a:t>Identify the Topic Sentence &amp; Support</a:t>
            </a:r>
            <a:endParaRPr lang="en-US" sz="2000" dirty="0"/>
          </a:p>
        </p:txBody>
      </p:sp>
      <p:sp>
        <p:nvSpPr>
          <p:cNvPr id="6" name="Shape 3"/>
          <p:cNvSpPr/>
          <p:nvPr/>
        </p:nvSpPr>
        <p:spPr>
          <a:xfrm>
            <a:off x="365760" y="685800"/>
            <a:ext cx="8412480" cy="594360"/>
          </a:xfrm>
          <a:prstGeom prst="roundRect">
            <a:avLst>
              <a:gd name="adj" fmla="val 15385"/>
            </a:avLst>
          </a:prstGeom>
          <a:solidFill>
            <a:srgbClr val="B85C6E">
              <a:alpha val="10000"/>
            </a:srgbClr>
          </a:solidFill>
          <a:ln w="12700">
            <a:solidFill>
              <a:srgbClr val="B85C6E">
                <a:alpha val="50000"/>
              </a:srgbClr>
            </a:solidFill>
            <a:prstDash val="solid"/>
          </a:ln>
        </p:spPr>
        <p:txBody>
          <a:bodyPr/>
          <a:lstStyle/>
          <a:p>
            <a:endParaRPr lang="es-ES"/>
          </a:p>
        </p:txBody>
      </p:sp>
      <p:sp>
        <p:nvSpPr>
          <p:cNvPr id="7" name="Text 4"/>
          <p:cNvSpPr/>
          <p:nvPr/>
        </p:nvSpPr>
        <p:spPr>
          <a:xfrm>
            <a:off x="548640" y="713232"/>
            <a:ext cx="8046720" cy="512064"/>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Read the paragraph below. Underline the topic sentence. Then list the supporting details used to develop the controlling idea.</a:t>
            </a:r>
            <a:endParaRPr lang="en-US" sz="1200" dirty="0"/>
          </a:p>
        </p:txBody>
      </p:sp>
      <p:sp>
        <p:nvSpPr>
          <p:cNvPr id="8" name="Shape 5"/>
          <p:cNvSpPr/>
          <p:nvPr/>
        </p:nvSpPr>
        <p:spPr>
          <a:xfrm>
            <a:off x="365760" y="1389888"/>
            <a:ext cx="8412480" cy="2148840"/>
          </a:xfrm>
          <a:prstGeom prst="roundRect">
            <a:avLst>
              <a:gd name="adj" fmla="val 5106"/>
            </a:avLst>
          </a:prstGeom>
          <a:solidFill>
            <a:srgbClr val="F7FAFB"/>
          </a:solidFill>
          <a:ln w="12700">
            <a:solidFill>
              <a:srgbClr val="C5E3EE"/>
            </a:solidFill>
            <a:prstDash val="solid"/>
          </a:ln>
        </p:spPr>
        <p:txBody>
          <a:bodyPr/>
          <a:lstStyle/>
          <a:p>
            <a:endParaRPr lang="es-ES"/>
          </a:p>
        </p:txBody>
      </p:sp>
      <p:sp>
        <p:nvSpPr>
          <p:cNvPr id="9" name="Text 6"/>
          <p:cNvSpPr/>
          <p:nvPr/>
        </p:nvSpPr>
        <p:spPr>
          <a:xfrm>
            <a:off x="548640" y="1481328"/>
            <a:ext cx="8046720" cy="1920240"/>
          </a:xfrm>
          <a:prstGeom prst="rect">
            <a:avLst/>
          </a:prstGeom>
          <a:noFill/>
          <a:ln/>
        </p:spPr>
        <p:txBody>
          <a:bodyPr wrap="square" rtlCol="0" anchor="t"/>
          <a:lstStyle/>
          <a:p>
            <a:pPr marL="0" indent="0">
              <a:buNone/>
            </a:pPr>
            <a:r>
              <a:rPr lang="en-US" sz="1200" dirty="0">
                <a:solidFill>
                  <a:srgbClr val="334455"/>
                </a:solidFill>
                <a:latin typeface="Calibri" pitchFamily="34" charset="0"/>
                <a:ea typeface="Calibri" pitchFamily="34" charset="-122"/>
                <a:cs typeface="Calibri" pitchFamily="34" charset="-120"/>
              </a:rPr>
              <a:t>     Smoking cigarettes can be an expensive habit. A pack of cigarettes costs about $3.50. Most smokers smoke at least one pack a day, and many smoke two. The average smoker thus spends $3.50 to $7.00 a day, or $24.50 to $49.00 a week, on cigarettes. The annual expense is about $1,277 to $2,548. The smoker must also pay for extra cleaning of carpets, furniture, and clothes. Smoking also affects the health and the productivity of smokers. For instance, smokers often miss work more than non-smokers.</a:t>
            </a:r>
            <a:endParaRPr lang="en-US" sz="1200" dirty="0"/>
          </a:p>
        </p:txBody>
      </p:sp>
      <p:sp>
        <p:nvSpPr>
          <p:cNvPr id="10" name="Text 7"/>
          <p:cNvSpPr/>
          <p:nvPr/>
        </p:nvSpPr>
        <p:spPr>
          <a:xfrm>
            <a:off x="457200" y="3657600"/>
            <a:ext cx="8229600" cy="292608"/>
          </a:xfrm>
          <a:prstGeom prst="rect">
            <a:avLst/>
          </a:prstGeom>
          <a:noFill/>
          <a:ln/>
        </p:spPr>
        <p:txBody>
          <a:bodyPr wrap="square" lIns="0" tIns="0" rIns="0" bIns="0" rtlCol="0" anchor="ctr"/>
          <a:lstStyle/>
          <a:p>
            <a:pPr marL="0" indent="0">
              <a:buNone/>
            </a:pPr>
            <a:r>
              <a:rPr lang="en-US" sz="1200" b="1" dirty="0">
                <a:solidFill>
                  <a:srgbClr val="0B5A72"/>
                </a:solidFill>
                <a:latin typeface="Calibri" pitchFamily="34" charset="0"/>
                <a:ea typeface="Calibri" pitchFamily="34" charset="-122"/>
                <a:cs typeface="Calibri" pitchFamily="34" charset="-120"/>
              </a:rPr>
              <a:t>Topic sentence: ___________________________________________________</a:t>
            </a:r>
            <a:endParaRPr lang="en-US" sz="1200" dirty="0"/>
          </a:p>
        </p:txBody>
      </p:sp>
      <p:sp>
        <p:nvSpPr>
          <p:cNvPr id="11" name="Text 8"/>
          <p:cNvSpPr/>
          <p:nvPr/>
        </p:nvSpPr>
        <p:spPr>
          <a:xfrm>
            <a:off x="457200" y="4005072"/>
            <a:ext cx="3657600" cy="256032"/>
          </a:xfrm>
          <a:prstGeom prst="rect">
            <a:avLst/>
          </a:prstGeom>
          <a:noFill/>
          <a:ln/>
        </p:spPr>
        <p:txBody>
          <a:bodyPr wrap="square" lIns="0" tIns="0" rIns="0" bIns="0" rtlCol="0" anchor="ctr"/>
          <a:lstStyle/>
          <a:p>
            <a:pPr marL="0" indent="0">
              <a:buNone/>
            </a:pPr>
            <a:r>
              <a:rPr lang="en-US" sz="1200" b="1" dirty="0">
                <a:solidFill>
                  <a:srgbClr val="0B5A72"/>
                </a:solidFill>
                <a:latin typeface="Calibri" pitchFamily="34" charset="0"/>
                <a:ea typeface="Calibri" pitchFamily="34" charset="-122"/>
                <a:cs typeface="Calibri" pitchFamily="34" charset="-120"/>
              </a:rPr>
              <a:t>Supporting details (list 3):</a:t>
            </a:r>
            <a:endParaRPr lang="en-US" sz="1200" dirty="0"/>
          </a:p>
        </p:txBody>
      </p:sp>
      <p:sp>
        <p:nvSpPr>
          <p:cNvPr id="12" name="Shape 9"/>
          <p:cNvSpPr/>
          <p:nvPr/>
        </p:nvSpPr>
        <p:spPr>
          <a:xfrm>
            <a:off x="457200" y="4315968"/>
            <a:ext cx="8046720" cy="0"/>
          </a:xfrm>
          <a:prstGeom prst="line">
            <a:avLst/>
          </a:prstGeom>
          <a:noFill/>
          <a:ln w="12700">
            <a:solidFill>
              <a:srgbClr val="C8D8E0"/>
            </a:solidFill>
            <a:prstDash val="solid"/>
          </a:ln>
        </p:spPr>
        <p:txBody>
          <a:bodyPr/>
          <a:lstStyle/>
          <a:p>
            <a:endParaRPr lang="es-ES"/>
          </a:p>
        </p:txBody>
      </p:sp>
      <p:sp>
        <p:nvSpPr>
          <p:cNvPr id="13" name="Shape 10"/>
          <p:cNvSpPr/>
          <p:nvPr/>
        </p:nvSpPr>
        <p:spPr>
          <a:xfrm>
            <a:off x="457200" y="4700016"/>
            <a:ext cx="8046720" cy="0"/>
          </a:xfrm>
          <a:prstGeom prst="line">
            <a:avLst/>
          </a:prstGeom>
          <a:noFill/>
          <a:ln w="12700">
            <a:solidFill>
              <a:srgbClr val="C8D8E0"/>
            </a:solidFill>
            <a:prstDash val="solid"/>
          </a:ln>
        </p:spPr>
        <p:txBody>
          <a:bodyPr/>
          <a:lstStyle/>
          <a:p>
            <a:endParaRPr lang="es-ES"/>
          </a:p>
        </p:txBody>
      </p:sp>
      <p:sp>
        <p:nvSpPr>
          <p:cNvPr id="14" name="Text 11"/>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15" name="Text 12"/>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16" name="Text 13"/>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30</a:t>
            </a:r>
            <a:endParaRPr lang="en-US" sz="900" dirty="0"/>
          </a:p>
        </p:txBody>
      </p:sp>
      <p:pic>
        <p:nvPicPr>
          <p:cNvPr id="22" name="Audio 21">
            <a:hlinkClick r:id="" action="ppaction://media"/>
            <a:extLst>
              <a:ext uri="{FF2B5EF4-FFF2-40B4-BE49-F238E27FC236}">
                <a16:creationId xmlns:a16="http://schemas.microsoft.com/office/drawing/2014/main" id="{C150C313-47D8-6CD6-D72C-CE97760AC43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9578"/>
    </mc:Choice>
    <mc:Fallback>
      <p:transition spd="slow" advTm="39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name="Slide 31">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Text 0"/>
          <p:cNvSpPr/>
          <p:nvPr/>
        </p:nvSpPr>
        <p:spPr>
          <a:xfrm>
            <a:off x="457200" y="228600"/>
            <a:ext cx="6858000" cy="548640"/>
          </a:xfrm>
          <a:prstGeom prst="rect">
            <a:avLst/>
          </a:prstGeom>
          <a:noFill/>
          <a:ln/>
        </p:spPr>
        <p:txBody>
          <a:bodyPr wrap="square" lIns="0" tIns="0" rIns="0" bIns="0" rtlCol="0" anchor="ctr"/>
          <a:lstStyle/>
          <a:p>
            <a:pPr marL="0" indent="0">
              <a:buNone/>
            </a:pPr>
            <a:r>
              <a:rPr lang="en-US" sz="2800" b="1" dirty="0">
                <a:solidFill>
                  <a:srgbClr val="0B5A72"/>
                </a:solidFill>
                <a:latin typeface="Cambria" pitchFamily="34" charset="0"/>
                <a:ea typeface="Cambria" pitchFamily="34" charset="-122"/>
                <a:cs typeface="Cambria" pitchFamily="34" charset="-120"/>
              </a:rPr>
              <a:t>Unity</a:t>
            </a:r>
            <a:endParaRPr lang="en-US" sz="2800" dirty="0"/>
          </a:p>
        </p:txBody>
      </p:sp>
      <p:sp>
        <p:nvSpPr>
          <p:cNvPr id="4" name="Text 1"/>
          <p:cNvSpPr/>
          <p:nvPr/>
        </p:nvSpPr>
        <p:spPr>
          <a:xfrm>
            <a:off x="457200" y="804672"/>
            <a:ext cx="8229600" cy="365760"/>
          </a:xfrm>
          <a:prstGeom prst="rect">
            <a:avLst/>
          </a:prstGeom>
          <a:noFill/>
          <a:ln/>
        </p:spPr>
        <p:txBody>
          <a:bodyPr wrap="square" rtlCol="0" anchor="ctr"/>
          <a:lstStyle/>
          <a:p>
            <a:pPr marL="0" indent="0">
              <a:buNone/>
            </a:pPr>
            <a:r>
              <a:rPr lang="en-US" sz="1300" dirty="0">
                <a:solidFill>
                  <a:srgbClr val="4A6572"/>
                </a:solidFill>
                <a:latin typeface="Calibri" pitchFamily="34" charset="0"/>
                <a:ea typeface="Calibri" pitchFamily="34" charset="-122"/>
                <a:cs typeface="Calibri" pitchFamily="34" charset="-120"/>
              </a:rPr>
              <a:t>Every sentence in a paragraph must relate to the topic and the controlling idea.</a:t>
            </a:r>
            <a:endParaRPr lang="en-US" sz="1300" dirty="0"/>
          </a:p>
        </p:txBody>
      </p:sp>
      <p:sp>
        <p:nvSpPr>
          <p:cNvPr id="5" name="Shape 2"/>
          <p:cNvSpPr/>
          <p:nvPr/>
        </p:nvSpPr>
        <p:spPr>
          <a:xfrm>
            <a:off x="365760" y="1261872"/>
            <a:ext cx="8412480" cy="658368"/>
          </a:xfrm>
          <a:prstGeom prst="roundRect">
            <a:avLst>
              <a:gd name="adj" fmla="val 13889"/>
            </a:avLst>
          </a:prstGeom>
          <a:solidFill>
            <a:srgbClr val="EBF6FA"/>
          </a:solidFill>
          <a:ln w="12700">
            <a:solidFill>
              <a:srgbClr val="C5E3EE"/>
            </a:solidFill>
            <a:prstDash val="solid"/>
          </a:ln>
        </p:spPr>
        <p:txBody>
          <a:bodyPr/>
          <a:lstStyle/>
          <a:p>
            <a:endParaRPr lang="es-ES"/>
          </a:p>
        </p:txBody>
      </p:sp>
      <p:sp>
        <p:nvSpPr>
          <p:cNvPr id="6" name="Text 3"/>
          <p:cNvSpPr/>
          <p:nvPr/>
        </p:nvSpPr>
        <p:spPr>
          <a:xfrm>
            <a:off x="548640" y="1325880"/>
            <a:ext cx="8046720" cy="502920"/>
          </a:xfrm>
          <a:prstGeom prst="rect">
            <a:avLst/>
          </a:prstGeom>
          <a:noFill/>
          <a:ln/>
        </p:spPr>
        <p:txBody>
          <a:bodyPr wrap="square" rtlCol="0" anchor="ctr"/>
          <a:lstStyle/>
          <a:p>
            <a:pPr marL="0" indent="0">
              <a:buNone/>
            </a:pPr>
            <a:r>
              <a:rPr lang="en-US" sz="1300" dirty="0">
                <a:solidFill>
                  <a:srgbClr val="0B5A72"/>
                </a:solidFill>
                <a:latin typeface="Calibri" pitchFamily="34" charset="0"/>
                <a:ea typeface="Calibri" pitchFamily="34" charset="-122"/>
                <a:cs typeface="Calibri" pitchFamily="34" charset="-120"/>
              </a:rPr>
              <a:t>A sentence that does NOT relate to the controlling idea is irrelevant and must be removed — even if it is grammatically correct.</a:t>
            </a:r>
            <a:endParaRPr lang="en-US" sz="1300" dirty="0"/>
          </a:p>
        </p:txBody>
      </p:sp>
      <p:sp>
        <p:nvSpPr>
          <p:cNvPr id="7" name="Shape 4"/>
          <p:cNvSpPr/>
          <p:nvPr/>
        </p:nvSpPr>
        <p:spPr>
          <a:xfrm>
            <a:off x="365760" y="2011680"/>
            <a:ext cx="8412480" cy="1920240"/>
          </a:xfrm>
          <a:prstGeom prst="roundRect">
            <a:avLst>
              <a:gd name="adj" fmla="val 4762"/>
            </a:avLst>
          </a:prstGeom>
          <a:solidFill>
            <a:srgbClr val="F7FAFB"/>
          </a:solidFill>
          <a:ln w="12700">
            <a:solidFill>
              <a:srgbClr val="DDDDDD"/>
            </a:solidFill>
            <a:prstDash val="solid"/>
          </a:ln>
        </p:spPr>
        <p:txBody>
          <a:bodyPr/>
          <a:lstStyle/>
          <a:p>
            <a:endParaRPr lang="es-ES"/>
          </a:p>
        </p:txBody>
      </p:sp>
      <p:sp>
        <p:nvSpPr>
          <p:cNvPr id="8" name="Text 5"/>
          <p:cNvSpPr/>
          <p:nvPr/>
        </p:nvSpPr>
        <p:spPr>
          <a:xfrm>
            <a:off x="548640" y="2084832"/>
            <a:ext cx="8046720" cy="320040"/>
          </a:xfrm>
          <a:prstGeom prst="rect">
            <a:avLst/>
          </a:prstGeom>
          <a:noFill/>
          <a:ln/>
        </p:spPr>
        <p:txBody>
          <a:bodyPr wrap="square" lIns="0" tIns="0" rIns="0" bIns="0" rtlCol="0" anchor="ctr"/>
          <a:lstStyle/>
          <a:p>
            <a:pPr marL="0" indent="0">
              <a:buNone/>
            </a:pPr>
            <a:r>
              <a:rPr lang="en-US" sz="1300" b="1" dirty="0">
                <a:solidFill>
                  <a:srgbClr val="0B5A72"/>
                </a:solidFill>
                <a:latin typeface="Cambria" pitchFamily="34" charset="0"/>
                <a:ea typeface="Cambria" pitchFamily="34" charset="-122"/>
                <a:cs typeface="Cambria" pitchFamily="34" charset="-120"/>
              </a:rPr>
              <a:t>Topic sentence: "Smoking cigarettes can be an expensive habit."</a:t>
            </a:r>
            <a:endParaRPr lang="en-US" sz="1300" dirty="0"/>
          </a:p>
        </p:txBody>
      </p:sp>
      <p:sp>
        <p:nvSpPr>
          <p:cNvPr id="9" name="Text 6"/>
          <p:cNvSpPr/>
          <p:nvPr/>
        </p:nvSpPr>
        <p:spPr>
          <a:xfrm>
            <a:off x="548640" y="2450592"/>
            <a:ext cx="8046720" cy="1389888"/>
          </a:xfrm>
          <a:prstGeom prst="rect">
            <a:avLst/>
          </a:prstGeom>
          <a:noFill/>
          <a:ln/>
        </p:spPr>
        <p:txBody>
          <a:bodyPr wrap="square" rtlCol="0" anchor="ctr"/>
          <a:lstStyle/>
          <a:p>
            <a:pPr marL="0" indent="0">
              <a:buNone/>
            </a:pPr>
            <a:r>
              <a:rPr lang="en-US" sz="1200" dirty="0">
                <a:solidFill>
                  <a:srgbClr val="2A7A50"/>
                </a:solidFill>
                <a:latin typeface="Calibri" pitchFamily="34" charset="0"/>
                <a:ea typeface="Calibri" pitchFamily="34" charset="-122"/>
                <a:cs typeface="Calibri" pitchFamily="34" charset="-120"/>
              </a:rPr>
              <a:t>✔  A pack costs about $3.50 — relevant (supports "expensive")
✔  The annual expense is approximately $2,840 — relevant (supports "expensive")
</a:t>
            </a:r>
            <a:r>
              <a:rPr lang="en-US" sz="1200" dirty="0">
                <a:solidFill>
                  <a:srgbClr val="B85C6E"/>
                </a:solidFill>
                <a:latin typeface="Calibri" pitchFamily="34" charset="0"/>
                <a:ea typeface="Calibri" pitchFamily="34" charset="-122"/>
                <a:cs typeface="Calibri" pitchFamily="34" charset="-120"/>
              </a:rPr>
              <a:t>✘  It is very annoying to watch someone blow smoke rings — </a:t>
            </a:r>
            <a:r>
              <a:rPr lang="en-US" sz="1200" b="1" dirty="0">
                <a:solidFill>
                  <a:srgbClr val="B85C6E"/>
                </a:solidFill>
                <a:latin typeface="Calibri" pitchFamily="34" charset="0"/>
                <a:ea typeface="Calibri" pitchFamily="34" charset="-122"/>
                <a:cs typeface="Calibri" pitchFamily="34" charset="-120"/>
              </a:rPr>
              <a:t>IRRELEVANT (does not discuss expense)</a:t>
            </a:r>
            <a:endParaRPr lang="en-US" sz="1200" dirty="0"/>
          </a:p>
        </p:txBody>
      </p:sp>
      <p:sp>
        <p:nvSpPr>
          <p:cNvPr id="10" name="Shape 7"/>
          <p:cNvSpPr/>
          <p:nvPr/>
        </p:nvSpPr>
        <p:spPr>
          <a:xfrm>
            <a:off x="365760" y="4041648"/>
            <a:ext cx="8412480" cy="777240"/>
          </a:xfrm>
          <a:prstGeom prst="roundRect">
            <a:avLst>
              <a:gd name="adj" fmla="val 11765"/>
            </a:avLst>
          </a:prstGeom>
          <a:solidFill>
            <a:srgbClr val="FFF8F0"/>
          </a:solidFill>
          <a:ln w="12700">
            <a:solidFill>
              <a:srgbClr val="F2C99A"/>
            </a:solidFill>
            <a:prstDash val="solid"/>
          </a:ln>
        </p:spPr>
        <p:txBody>
          <a:bodyPr/>
          <a:lstStyle/>
          <a:p>
            <a:endParaRPr lang="es-ES"/>
          </a:p>
        </p:txBody>
      </p:sp>
      <p:sp>
        <p:nvSpPr>
          <p:cNvPr id="11" name="Text 8"/>
          <p:cNvSpPr/>
          <p:nvPr/>
        </p:nvSpPr>
        <p:spPr>
          <a:xfrm>
            <a:off x="548640" y="4105656"/>
            <a:ext cx="8046720" cy="292608"/>
          </a:xfrm>
          <a:prstGeom prst="rect">
            <a:avLst/>
          </a:prstGeom>
          <a:noFill/>
          <a:ln/>
        </p:spPr>
        <p:txBody>
          <a:bodyPr wrap="square" lIns="0" tIns="0" rIns="0" bIns="0" rtlCol="0" anchor="ctr"/>
          <a:lstStyle/>
          <a:p>
            <a:pPr marL="0" indent="0">
              <a:buNone/>
            </a:pPr>
            <a:r>
              <a:rPr lang="en-US" sz="1200" b="1" dirty="0">
                <a:solidFill>
                  <a:srgbClr val="C06020"/>
                </a:solidFill>
                <a:latin typeface="Cambria" pitchFamily="34" charset="0"/>
                <a:ea typeface="Cambria" pitchFamily="34" charset="-122"/>
                <a:cs typeface="Cambria" pitchFamily="34" charset="-120"/>
              </a:rPr>
              <a:t>✏  Exercise 10: Read each paragraph. Cross out the sentence that does NOT belong.</a:t>
            </a:r>
            <a:endParaRPr lang="en-US" sz="1200" dirty="0"/>
          </a:p>
        </p:txBody>
      </p:sp>
      <p:sp>
        <p:nvSpPr>
          <p:cNvPr id="12" name="Text 9"/>
          <p:cNvSpPr/>
          <p:nvPr/>
        </p:nvSpPr>
        <p:spPr>
          <a:xfrm>
            <a:off x="548640" y="4407408"/>
            <a:ext cx="8046720" cy="292608"/>
          </a:xfrm>
          <a:prstGeom prst="rect">
            <a:avLst/>
          </a:prstGeom>
          <a:noFill/>
          <a:ln/>
        </p:spPr>
        <p:txBody>
          <a:bodyPr wrap="square" lIns="0" tIns="0" rIns="0" bIns="0" rtlCol="0" anchor="ctr"/>
          <a:lstStyle/>
          <a:p>
            <a:pPr marL="0" indent="0">
              <a:buNone/>
            </a:pPr>
            <a:r>
              <a:rPr lang="en-US" sz="1100" dirty="0">
                <a:solidFill>
                  <a:srgbClr val="334455"/>
                </a:solidFill>
                <a:latin typeface="Calibri" pitchFamily="34" charset="0"/>
                <a:ea typeface="Calibri" pitchFamily="34" charset="-122"/>
                <a:cs typeface="Calibri" pitchFamily="34" charset="-120"/>
              </a:rPr>
              <a:t>Topics: Miyazaki (Japanese animator)  ·  Unemployment  ·  Dr Muhammad Yunus &amp; the Grameen Bank</a:t>
            </a:r>
            <a:endParaRPr lang="en-US" sz="1100" dirty="0"/>
          </a:p>
        </p:txBody>
      </p:sp>
      <p:sp>
        <p:nvSpPr>
          <p:cNvPr id="13" name="Text 10"/>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14" name="Text 11"/>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15" name="Text 12"/>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31</a:t>
            </a:r>
            <a:endParaRPr lang="en-US" sz="900" dirty="0"/>
          </a:p>
        </p:txBody>
      </p:sp>
      <p:pic>
        <p:nvPicPr>
          <p:cNvPr id="17" name="Audio 16">
            <a:hlinkClick r:id="" action="ppaction://media"/>
            <a:extLst>
              <a:ext uri="{FF2B5EF4-FFF2-40B4-BE49-F238E27FC236}">
                <a16:creationId xmlns:a16="http://schemas.microsoft.com/office/drawing/2014/main" id="{17CCAA16-0CC8-AED0-0A07-4B5D149B6EF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0347"/>
    </mc:Choice>
    <mc:Fallback>
      <p:transition spd="slow" advTm="70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name="Slide 32">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Shape 0"/>
          <p:cNvSpPr/>
          <p:nvPr/>
        </p:nvSpPr>
        <p:spPr>
          <a:xfrm>
            <a:off x="365760" y="164592"/>
            <a:ext cx="1463040" cy="411480"/>
          </a:xfrm>
          <a:prstGeom prst="roundRect">
            <a:avLst>
              <a:gd name="adj" fmla="val 48889"/>
            </a:avLst>
          </a:prstGeom>
          <a:solidFill>
            <a:srgbClr val="B85C6E"/>
          </a:solidFill>
          <a:ln w="12700">
            <a:solidFill>
              <a:srgbClr val="B85C6E"/>
            </a:solidFill>
            <a:prstDash val="solid"/>
          </a:ln>
        </p:spPr>
        <p:txBody>
          <a:bodyPr/>
          <a:lstStyle/>
          <a:p>
            <a:endParaRPr lang="es-ES"/>
          </a:p>
        </p:txBody>
      </p:sp>
      <p:sp>
        <p:nvSpPr>
          <p:cNvPr id="4" name="Text 1"/>
          <p:cNvSpPr/>
          <p:nvPr/>
        </p:nvSpPr>
        <p:spPr>
          <a:xfrm>
            <a:off x="365760" y="164592"/>
            <a:ext cx="1463040" cy="411480"/>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Exercise 10A</a:t>
            </a:r>
            <a:endParaRPr lang="en-US" sz="1300" dirty="0"/>
          </a:p>
        </p:txBody>
      </p:sp>
      <p:sp>
        <p:nvSpPr>
          <p:cNvPr id="5" name="Text 2"/>
          <p:cNvSpPr/>
          <p:nvPr/>
        </p:nvSpPr>
        <p:spPr>
          <a:xfrm>
            <a:off x="2011680" y="201168"/>
            <a:ext cx="6766560" cy="347472"/>
          </a:xfrm>
          <a:prstGeom prst="rect">
            <a:avLst/>
          </a:prstGeom>
          <a:noFill/>
          <a:ln/>
        </p:spPr>
        <p:txBody>
          <a:bodyPr wrap="square" lIns="0" tIns="0" rIns="0" bIns="0" rtlCol="0" anchor="ctr"/>
          <a:lstStyle/>
          <a:p>
            <a:pPr marL="0" indent="0">
              <a:buNone/>
            </a:pPr>
            <a:r>
              <a:rPr lang="en-US" sz="2000" b="1" dirty="0">
                <a:solidFill>
                  <a:srgbClr val="0B5A72"/>
                </a:solidFill>
                <a:latin typeface="Cambria" pitchFamily="34" charset="0"/>
                <a:ea typeface="Cambria" pitchFamily="34" charset="-122"/>
                <a:cs typeface="Cambria" pitchFamily="34" charset="-120"/>
              </a:rPr>
              <a:t>Unity — Cross Out the Irrelevant Sentence</a:t>
            </a:r>
            <a:endParaRPr lang="en-US" sz="2000" dirty="0"/>
          </a:p>
        </p:txBody>
      </p:sp>
      <p:sp>
        <p:nvSpPr>
          <p:cNvPr id="6" name="Shape 3"/>
          <p:cNvSpPr/>
          <p:nvPr/>
        </p:nvSpPr>
        <p:spPr>
          <a:xfrm>
            <a:off x="365760" y="685800"/>
            <a:ext cx="8412480" cy="594360"/>
          </a:xfrm>
          <a:prstGeom prst="roundRect">
            <a:avLst>
              <a:gd name="adj" fmla="val 15385"/>
            </a:avLst>
          </a:prstGeom>
          <a:solidFill>
            <a:srgbClr val="B85C6E">
              <a:alpha val="10000"/>
            </a:srgbClr>
          </a:solidFill>
          <a:ln w="12700">
            <a:solidFill>
              <a:srgbClr val="B85C6E">
                <a:alpha val="50000"/>
              </a:srgbClr>
            </a:solidFill>
            <a:prstDash val="solid"/>
          </a:ln>
        </p:spPr>
        <p:txBody>
          <a:bodyPr/>
          <a:lstStyle/>
          <a:p>
            <a:endParaRPr lang="es-ES"/>
          </a:p>
        </p:txBody>
      </p:sp>
      <p:sp>
        <p:nvSpPr>
          <p:cNvPr id="7" name="Text 4"/>
          <p:cNvSpPr/>
          <p:nvPr/>
        </p:nvSpPr>
        <p:spPr>
          <a:xfrm>
            <a:off x="548640" y="713232"/>
            <a:ext cx="8046720" cy="512064"/>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Read the paragraph. Find the one sentence that does NOT relate to the topic sentence and controlling idea. Cross it out and explain your choice.</a:t>
            </a:r>
            <a:endParaRPr lang="en-US" sz="1200" dirty="0"/>
          </a:p>
        </p:txBody>
      </p:sp>
      <p:sp>
        <p:nvSpPr>
          <p:cNvPr id="8" name="Shape 5"/>
          <p:cNvSpPr/>
          <p:nvPr/>
        </p:nvSpPr>
        <p:spPr>
          <a:xfrm>
            <a:off x="365760" y="1389888"/>
            <a:ext cx="8412480" cy="2148840"/>
          </a:xfrm>
          <a:prstGeom prst="roundRect">
            <a:avLst>
              <a:gd name="adj" fmla="val 5106"/>
            </a:avLst>
          </a:prstGeom>
          <a:solidFill>
            <a:srgbClr val="FDF0F3"/>
          </a:solidFill>
          <a:ln w="12700">
            <a:solidFill>
              <a:srgbClr val="EEC0CB"/>
            </a:solidFill>
            <a:prstDash val="solid"/>
          </a:ln>
        </p:spPr>
        <p:txBody>
          <a:bodyPr/>
          <a:lstStyle/>
          <a:p>
            <a:endParaRPr lang="es-ES"/>
          </a:p>
        </p:txBody>
      </p:sp>
      <p:sp>
        <p:nvSpPr>
          <p:cNvPr id="9" name="Text 6"/>
          <p:cNvSpPr/>
          <p:nvPr/>
        </p:nvSpPr>
        <p:spPr>
          <a:xfrm>
            <a:off x="548640" y="1444752"/>
            <a:ext cx="8046720" cy="292608"/>
          </a:xfrm>
          <a:prstGeom prst="rect">
            <a:avLst/>
          </a:prstGeom>
          <a:noFill/>
          <a:ln/>
        </p:spPr>
        <p:txBody>
          <a:bodyPr wrap="square" lIns="0" tIns="0" rIns="0" bIns="0" rtlCol="0" anchor="ctr"/>
          <a:lstStyle/>
          <a:p>
            <a:pPr marL="0" indent="0">
              <a:buNone/>
            </a:pPr>
            <a:r>
              <a:rPr lang="en-US" sz="1300" b="1" dirty="0">
                <a:solidFill>
                  <a:srgbClr val="B85C6E"/>
                </a:solidFill>
                <a:latin typeface="Cambria" pitchFamily="34" charset="0"/>
                <a:ea typeface="Cambria" pitchFamily="34" charset="-122"/>
                <a:cs typeface="Cambria" pitchFamily="34" charset="-120"/>
              </a:rPr>
              <a:t>Paragraph A — Hayao Miyazaki</a:t>
            </a:r>
            <a:endParaRPr lang="en-US" sz="1300" dirty="0"/>
          </a:p>
        </p:txBody>
      </p:sp>
      <p:sp>
        <p:nvSpPr>
          <p:cNvPr id="10" name="Text 7"/>
          <p:cNvSpPr/>
          <p:nvPr/>
        </p:nvSpPr>
        <p:spPr>
          <a:xfrm>
            <a:off x="548640" y="1783080"/>
            <a:ext cx="8046720" cy="1645920"/>
          </a:xfrm>
          <a:prstGeom prst="rect">
            <a:avLst/>
          </a:prstGeom>
          <a:noFill/>
          <a:ln/>
        </p:spPr>
        <p:txBody>
          <a:bodyPr wrap="square" rtlCol="0" anchor="ctr"/>
          <a:lstStyle/>
          <a:p>
            <a:pPr marL="0" indent="0">
              <a:buNone/>
            </a:pPr>
            <a:r>
              <a:rPr lang="en-US" sz="1100" dirty="0">
                <a:solidFill>
                  <a:srgbClr val="334455"/>
                </a:solidFill>
                <a:latin typeface="Calibri" pitchFamily="34" charset="0"/>
                <a:ea typeface="Calibri" pitchFamily="34" charset="-122"/>
                <a:cs typeface="Calibri" pitchFamily="34" charset="-120"/>
              </a:rPr>
              <a:t>     One of the most acclaimed and beloved of Japanese animators is Hayao Miyazaki, whose Nausicaä of the Valley of the Wind was a hauntingly beautiful film made for the love of art, freedom, and hope. Miyazaki was a hauntingly beautiful dreamer who made the enchanted world of Studio Ghibli into a spiritual and cultural entity. Miyazaki brought to life many beloved characters and entities. Miyazaki's thoughtful films brought young people and those who think that animation is only for children to his works, especially people who think that animation is only for children. "Anime" from American Animation Pop Cinema is often used as a marketing vehicle of Chronicle Books LLC.</a:t>
            </a:r>
            <a:endParaRPr lang="en-US" sz="1100" dirty="0"/>
          </a:p>
        </p:txBody>
      </p:sp>
      <p:sp>
        <p:nvSpPr>
          <p:cNvPr id="11" name="Text 8"/>
          <p:cNvSpPr/>
          <p:nvPr/>
        </p:nvSpPr>
        <p:spPr>
          <a:xfrm>
            <a:off x="457200" y="3639312"/>
            <a:ext cx="8229600" cy="292608"/>
          </a:xfrm>
          <a:prstGeom prst="rect">
            <a:avLst/>
          </a:prstGeom>
          <a:noFill/>
          <a:ln/>
        </p:spPr>
        <p:txBody>
          <a:bodyPr wrap="square" lIns="0" tIns="0" rIns="0" bIns="0" rtlCol="0" anchor="ctr"/>
          <a:lstStyle/>
          <a:p>
            <a:pPr marL="0" indent="0">
              <a:buNone/>
            </a:pPr>
            <a:r>
              <a:rPr lang="en-US" sz="1200" b="1" dirty="0">
                <a:solidFill>
                  <a:srgbClr val="0B5A72"/>
                </a:solidFill>
                <a:latin typeface="Calibri" pitchFamily="34" charset="0"/>
                <a:ea typeface="Calibri" pitchFamily="34" charset="-122"/>
                <a:cs typeface="Calibri" pitchFamily="34" charset="-120"/>
              </a:rPr>
              <a:t>The irrelevant sentence is: ________________________________________________</a:t>
            </a:r>
            <a:endParaRPr lang="en-US" sz="1200" dirty="0"/>
          </a:p>
        </p:txBody>
      </p:sp>
      <p:sp>
        <p:nvSpPr>
          <p:cNvPr id="12" name="Text 9"/>
          <p:cNvSpPr/>
          <p:nvPr/>
        </p:nvSpPr>
        <p:spPr>
          <a:xfrm>
            <a:off x="457200" y="4005072"/>
            <a:ext cx="8229600" cy="292608"/>
          </a:xfrm>
          <a:prstGeom prst="rect">
            <a:avLst/>
          </a:prstGeom>
          <a:noFill/>
          <a:ln/>
        </p:spPr>
        <p:txBody>
          <a:bodyPr wrap="square" lIns="0" tIns="0" rIns="0" bIns="0" rtlCol="0" anchor="ctr"/>
          <a:lstStyle/>
          <a:p>
            <a:pPr marL="0" indent="0">
              <a:buNone/>
            </a:pPr>
            <a:r>
              <a:rPr lang="en-US" sz="1200" b="1" dirty="0">
                <a:solidFill>
                  <a:srgbClr val="0B5A72"/>
                </a:solidFill>
                <a:latin typeface="Calibri" pitchFamily="34" charset="0"/>
                <a:ea typeface="Calibri" pitchFamily="34" charset="-122"/>
                <a:cs typeface="Calibri" pitchFamily="34" charset="-120"/>
              </a:rPr>
              <a:t>Because: _________________________________________________________________</a:t>
            </a:r>
            <a:endParaRPr lang="en-US" sz="1200" dirty="0"/>
          </a:p>
        </p:txBody>
      </p:sp>
      <p:sp>
        <p:nvSpPr>
          <p:cNvPr id="13" name="Shape 10"/>
          <p:cNvSpPr/>
          <p:nvPr/>
        </p:nvSpPr>
        <p:spPr>
          <a:xfrm>
            <a:off x="457200" y="4407408"/>
            <a:ext cx="8046720" cy="0"/>
          </a:xfrm>
          <a:prstGeom prst="line">
            <a:avLst/>
          </a:prstGeom>
          <a:noFill/>
          <a:ln w="12700">
            <a:solidFill>
              <a:srgbClr val="C8D8E0"/>
            </a:solidFill>
            <a:prstDash val="solid"/>
          </a:ln>
        </p:spPr>
        <p:txBody>
          <a:bodyPr/>
          <a:lstStyle/>
          <a:p>
            <a:endParaRPr lang="es-ES"/>
          </a:p>
        </p:txBody>
      </p:sp>
      <p:sp>
        <p:nvSpPr>
          <p:cNvPr id="14" name="Text 11"/>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15" name="Text 12"/>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16" name="Text 13"/>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32</a:t>
            </a:r>
            <a:endParaRPr lang="en-US" sz="900" dirty="0"/>
          </a:p>
        </p:txBody>
      </p:sp>
      <p:pic>
        <p:nvPicPr>
          <p:cNvPr id="18" name="Audio 17">
            <a:hlinkClick r:id="" action="ppaction://media"/>
            <a:extLst>
              <a:ext uri="{FF2B5EF4-FFF2-40B4-BE49-F238E27FC236}">
                <a16:creationId xmlns:a16="http://schemas.microsoft.com/office/drawing/2014/main" id="{176B3A08-99C0-3DF9-9EA4-2C01B537CBC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1094"/>
    </mc:Choice>
    <mc:Fallback>
      <p:transition spd="slow" advTm="31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name="Slide 33">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Shape 0"/>
          <p:cNvSpPr/>
          <p:nvPr/>
        </p:nvSpPr>
        <p:spPr>
          <a:xfrm>
            <a:off x="365760" y="164592"/>
            <a:ext cx="1463040" cy="411480"/>
          </a:xfrm>
          <a:prstGeom prst="roundRect">
            <a:avLst>
              <a:gd name="adj" fmla="val 48889"/>
            </a:avLst>
          </a:prstGeom>
          <a:solidFill>
            <a:srgbClr val="B85C6E"/>
          </a:solidFill>
          <a:ln w="12700">
            <a:solidFill>
              <a:srgbClr val="B85C6E"/>
            </a:solidFill>
            <a:prstDash val="solid"/>
          </a:ln>
        </p:spPr>
        <p:txBody>
          <a:bodyPr/>
          <a:lstStyle/>
          <a:p>
            <a:endParaRPr lang="es-ES"/>
          </a:p>
        </p:txBody>
      </p:sp>
      <p:sp>
        <p:nvSpPr>
          <p:cNvPr id="4" name="Text 1"/>
          <p:cNvSpPr/>
          <p:nvPr/>
        </p:nvSpPr>
        <p:spPr>
          <a:xfrm>
            <a:off x="365760" y="164592"/>
            <a:ext cx="1463040" cy="411480"/>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Exercise 10B</a:t>
            </a:r>
            <a:endParaRPr lang="en-US" sz="1300" dirty="0"/>
          </a:p>
        </p:txBody>
      </p:sp>
      <p:sp>
        <p:nvSpPr>
          <p:cNvPr id="5" name="Text 2"/>
          <p:cNvSpPr/>
          <p:nvPr/>
        </p:nvSpPr>
        <p:spPr>
          <a:xfrm>
            <a:off x="2011680" y="201168"/>
            <a:ext cx="6766560" cy="347472"/>
          </a:xfrm>
          <a:prstGeom prst="rect">
            <a:avLst/>
          </a:prstGeom>
          <a:noFill/>
          <a:ln/>
        </p:spPr>
        <p:txBody>
          <a:bodyPr wrap="square" lIns="0" tIns="0" rIns="0" bIns="0" rtlCol="0" anchor="ctr"/>
          <a:lstStyle/>
          <a:p>
            <a:pPr marL="0" indent="0">
              <a:buNone/>
            </a:pPr>
            <a:r>
              <a:rPr lang="en-US" sz="2000" b="1" dirty="0">
                <a:solidFill>
                  <a:srgbClr val="0B5A72"/>
                </a:solidFill>
                <a:latin typeface="Cambria" pitchFamily="34" charset="0"/>
                <a:ea typeface="Cambria" pitchFamily="34" charset="-122"/>
                <a:cs typeface="Cambria" pitchFamily="34" charset="-120"/>
              </a:rPr>
              <a:t>Unity — Cross Out the Irrelevant Sentence</a:t>
            </a:r>
            <a:endParaRPr lang="en-US" sz="2000" dirty="0"/>
          </a:p>
        </p:txBody>
      </p:sp>
      <p:sp>
        <p:nvSpPr>
          <p:cNvPr id="6" name="Shape 3"/>
          <p:cNvSpPr/>
          <p:nvPr/>
        </p:nvSpPr>
        <p:spPr>
          <a:xfrm>
            <a:off x="365760" y="685800"/>
            <a:ext cx="8412480" cy="594360"/>
          </a:xfrm>
          <a:prstGeom prst="roundRect">
            <a:avLst>
              <a:gd name="adj" fmla="val 15385"/>
            </a:avLst>
          </a:prstGeom>
          <a:solidFill>
            <a:srgbClr val="B85C6E">
              <a:alpha val="10000"/>
            </a:srgbClr>
          </a:solidFill>
          <a:ln w="12700">
            <a:solidFill>
              <a:srgbClr val="B85C6E">
                <a:alpha val="50000"/>
              </a:srgbClr>
            </a:solidFill>
            <a:prstDash val="solid"/>
          </a:ln>
        </p:spPr>
        <p:txBody>
          <a:bodyPr/>
          <a:lstStyle/>
          <a:p>
            <a:endParaRPr lang="es-ES"/>
          </a:p>
        </p:txBody>
      </p:sp>
      <p:sp>
        <p:nvSpPr>
          <p:cNvPr id="7" name="Text 4"/>
          <p:cNvSpPr/>
          <p:nvPr/>
        </p:nvSpPr>
        <p:spPr>
          <a:xfrm>
            <a:off x="548640" y="713232"/>
            <a:ext cx="8046720" cy="512064"/>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Read the paragraph below. Find the one sentence that does NOT support the controlling idea and cross it out.</a:t>
            </a:r>
            <a:endParaRPr lang="en-US" sz="1200" dirty="0"/>
          </a:p>
        </p:txBody>
      </p:sp>
      <p:sp>
        <p:nvSpPr>
          <p:cNvPr id="8" name="Shape 5"/>
          <p:cNvSpPr/>
          <p:nvPr/>
        </p:nvSpPr>
        <p:spPr>
          <a:xfrm>
            <a:off x="365760" y="1389888"/>
            <a:ext cx="8412480" cy="2331720"/>
          </a:xfrm>
          <a:prstGeom prst="roundRect">
            <a:avLst>
              <a:gd name="adj" fmla="val 4706"/>
            </a:avLst>
          </a:prstGeom>
          <a:solidFill>
            <a:srgbClr val="EBF6FA"/>
          </a:solidFill>
          <a:ln w="12700">
            <a:solidFill>
              <a:srgbClr val="C5E3EE"/>
            </a:solidFill>
            <a:prstDash val="solid"/>
          </a:ln>
        </p:spPr>
        <p:txBody>
          <a:bodyPr/>
          <a:lstStyle/>
          <a:p>
            <a:endParaRPr lang="es-ES"/>
          </a:p>
        </p:txBody>
      </p:sp>
      <p:sp>
        <p:nvSpPr>
          <p:cNvPr id="9" name="Text 6"/>
          <p:cNvSpPr/>
          <p:nvPr/>
        </p:nvSpPr>
        <p:spPr>
          <a:xfrm>
            <a:off x="548640" y="1444752"/>
            <a:ext cx="8046720" cy="292608"/>
          </a:xfrm>
          <a:prstGeom prst="rect">
            <a:avLst/>
          </a:prstGeom>
          <a:noFill/>
          <a:ln/>
        </p:spPr>
        <p:txBody>
          <a:bodyPr wrap="square" lIns="0" tIns="0" rIns="0" bIns="0" rtlCol="0" anchor="ctr"/>
          <a:lstStyle/>
          <a:p>
            <a:pPr marL="0" indent="0">
              <a:buNone/>
            </a:pPr>
            <a:r>
              <a:rPr lang="en-US" sz="1300" b="1" dirty="0">
                <a:solidFill>
                  <a:srgbClr val="0B5A72"/>
                </a:solidFill>
                <a:latin typeface="Cambria" pitchFamily="34" charset="0"/>
                <a:ea typeface="Cambria" pitchFamily="34" charset="-122"/>
                <a:cs typeface="Cambria" pitchFamily="34" charset="-120"/>
              </a:rPr>
              <a:t>Paragraph B — Dr Muhammad Yunus &amp; the Grameen Bank</a:t>
            </a:r>
            <a:endParaRPr lang="en-US" sz="1300" dirty="0"/>
          </a:p>
        </p:txBody>
      </p:sp>
      <p:sp>
        <p:nvSpPr>
          <p:cNvPr id="10" name="Text 7"/>
          <p:cNvSpPr/>
          <p:nvPr/>
        </p:nvSpPr>
        <p:spPr>
          <a:xfrm>
            <a:off x="548640" y="1783080"/>
            <a:ext cx="8046720" cy="1828800"/>
          </a:xfrm>
          <a:prstGeom prst="rect">
            <a:avLst/>
          </a:prstGeom>
          <a:noFill/>
          <a:ln/>
        </p:spPr>
        <p:txBody>
          <a:bodyPr wrap="square" rtlCol="0" anchor="ctr"/>
          <a:lstStyle/>
          <a:p>
            <a:pPr marL="0" indent="0">
              <a:buNone/>
            </a:pPr>
            <a:r>
              <a:rPr lang="en-US" sz="1100" dirty="0">
                <a:solidFill>
                  <a:srgbClr val="334455"/>
                </a:solidFill>
                <a:latin typeface="Calibri" pitchFamily="34" charset="0"/>
                <a:ea typeface="Calibri" pitchFamily="34" charset="-122"/>
                <a:cs typeface="Calibri" pitchFamily="34" charset="-120"/>
              </a:rPr>
              <a:t>     After many years of working toward eliminating poverty, Dr Muhammad Yunus does not consider himself a charity worker, but a social business entrepreneur. In 1974, Dr Yunus was working at a university where he worked paying 10% interest a week on loans needed for poor materials to make bamboo stools or other items to be sold at the university. When they sold their finished product, the workers were left with only a penny of their profit for they had to repay the entire loan plus interest. Dr Yunus decided to loan $27 to 42 basket weavers to help them break the cycle of poverty. It worked very well, and soon the programme expanded. Grameen Bank has been established since 2005 as a bank especially for the poor, with typical loans of about $12. Grameen Bank has been profitable since 1970 and has consistently managed to operate without financial losses. Dr Yunus and Grameen Bank won the Nobel Peace Prize.</a:t>
            </a:r>
            <a:endParaRPr lang="en-US" sz="1100" dirty="0"/>
          </a:p>
        </p:txBody>
      </p:sp>
      <p:sp>
        <p:nvSpPr>
          <p:cNvPr id="11" name="Text 8"/>
          <p:cNvSpPr/>
          <p:nvPr/>
        </p:nvSpPr>
        <p:spPr>
          <a:xfrm>
            <a:off x="457200" y="3840480"/>
            <a:ext cx="8229600" cy="292608"/>
          </a:xfrm>
          <a:prstGeom prst="rect">
            <a:avLst/>
          </a:prstGeom>
          <a:noFill/>
          <a:ln/>
        </p:spPr>
        <p:txBody>
          <a:bodyPr wrap="square" lIns="0" tIns="0" rIns="0" bIns="0" rtlCol="0" anchor="ctr"/>
          <a:lstStyle/>
          <a:p>
            <a:pPr marL="0" indent="0">
              <a:buNone/>
            </a:pPr>
            <a:r>
              <a:rPr lang="en-US" sz="1200" b="1" dirty="0">
                <a:solidFill>
                  <a:srgbClr val="0B5A72"/>
                </a:solidFill>
                <a:latin typeface="Calibri" pitchFamily="34" charset="0"/>
                <a:ea typeface="Calibri" pitchFamily="34" charset="-122"/>
                <a:cs typeface="Calibri" pitchFamily="34" charset="-120"/>
              </a:rPr>
              <a:t>The irrelevant sentence is: ________________________________________________</a:t>
            </a:r>
            <a:endParaRPr lang="en-US" sz="1200" dirty="0"/>
          </a:p>
        </p:txBody>
      </p:sp>
      <p:sp>
        <p:nvSpPr>
          <p:cNvPr id="12" name="Text 9"/>
          <p:cNvSpPr/>
          <p:nvPr/>
        </p:nvSpPr>
        <p:spPr>
          <a:xfrm>
            <a:off x="457200" y="4224528"/>
            <a:ext cx="8229600" cy="292608"/>
          </a:xfrm>
          <a:prstGeom prst="rect">
            <a:avLst/>
          </a:prstGeom>
          <a:noFill/>
          <a:ln/>
        </p:spPr>
        <p:txBody>
          <a:bodyPr wrap="square" lIns="0" tIns="0" rIns="0" bIns="0" rtlCol="0" anchor="ctr"/>
          <a:lstStyle/>
          <a:p>
            <a:pPr marL="0" indent="0">
              <a:buNone/>
            </a:pPr>
            <a:r>
              <a:rPr lang="en-US" sz="1200" b="1" dirty="0">
                <a:solidFill>
                  <a:srgbClr val="0B5A72"/>
                </a:solidFill>
                <a:latin typeface="Calibri" pitchFamily="34" charset="0"/>
                <a:ea typeface="Calibri" pitchFamily="34" charset="-122"/>
                <a:cs typeface="Calibri" pitchFamily="34" charset="-120"/>
              </a:rPr>
              <a:t>Because: _________________________________________________________________</a:t>
            </a:r>
            <a:endParaRPr lang="en-US" sz="1200" dirty="0"/>
          </a:p>
        </p:txBody>
      </p:sp>
      <p:sp>
        <p:nvSpPr>
          <p:cNvPr id="13" name="Text 10"/>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14" name="Text 11"/>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15" name="Text 12"/>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33</a:t>
            </a:r>
            <a:endParaRPr lang="en-US" sz="900" dirty="0"/>
          </a:p>
        </p:txBody>
      </p:sp>
      <p:pic>
        <p:nvPicPr>
          <p:cNvPr id="17" name="Audio 16">
            <a:hlinkClick r:id="" action="ppaction://media"/>
            <a:extLst>
              <a:ext uri="{FF2B5EF4-FFF2-40B4-BE49-F238E27FC236}">
                <a16:creationId xmlns:a16="http://schemas.microsoft.com/office/drawing/2014/main" id="{B785A41F-9F23-C334-4615-36908FE42A0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2637"/>
    </mc:Choice>
    <mc:Fallback>
      <p:transition spd="slow" advTm="32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name="Slide 34">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Text 0"/>
          <p:cNvSpPr/>
          <p:nvPr/>
        </p:nvSpPr>
        <p:spPr>
          <a:xfrm>
            <a:off x="457200" y="228600"/>
            <a:ext cx="6858000" cy="548640"/>
          </a:xfrm>
          <a:prstGeom prst="rect">
            <a:avLst/>
          </a:prstGeom>
          <a:noFill/>
          <a:ln/>
        </p:spPr>
        <p:txBody>
          <a:bodyPr wrap="square" lIns="0" tIns="0" rIns="0" bIns="0" rtlCol="0" anchor="ctr"/>
          <a:lstStyle/>
          <a:p>
            <a:pPr marL="0" indent="0">
              <a:buNone/>
            </a:pPr>
            <a:r>
              <a:rPr lang="en-US" sz="2800" b="1" dirty="0">
                <a:solidFill>
                  <a:srgbClr val="0B5A72"/>
                </a:solidFill>
                <a:latin typeface="Cambria" pitchFamily="34" charset="0"/>
                <a:ea typeface="Cambria" pitchFamily="34" charset="-122"/>
                <a:cs typeface="Cambria" pitchFamily="34" charset="-120"/>
              </a:rPr>
              <a:t>Coherence</a:t>
            </a:r>
            <a:endParaRPr lang="en-US" sz="2800" dirty="0"/>
          </a:p>
        </p:txBody>
      </p:sp>
      <p:sp>
        <p:nvSpPr>
          <p:cNvPr id="4" name="Text 1"/>
          <p:cNvSpPr/>
          <p:nvPr/>
        </p:nvSpPr>
        <p:spPr>
          <a:xfrm>
            <a:off x="457200" y="804672"/>
            <a:ext cx="8229600" cy="365760"/>
          </a:xfrm>
          <a:prstGeom prst="rect">
            <a:avLst/>
          </a:prstGeom>
          <a:noFill/>
          <a:ln/>
        </p:spPr>
        <p:txBody>
          <a:bodyPr wrap="square" rtlCol="0" anchor="ctr"/>
          <a:lstStyle/>
          <a:p>
            <a:pPr marL="0" indent="0">
              <a:buNone/>
            </a:pPr>
            <a:r>
              <a:rPr lang="en-US" sz="1300" dirty="0">
                <a:solidFill>
                  <a:srgbClr val="4A6572"/>
                </a:solidFill>
                <a:latin typeface="Calibri" pitchFamily="34" charset="0"/>
                <a:ea typeface="Calibri" pitchFamily="34" charset="-122"/>
                <a:cs typeface="Calibri" pitchFamily="34" charset="-120"/>
              </a:rPr>
              <a:t>A coherent paragraph is logically arranged and flows smoothly from one sentence to the next.</a:t>
            </a:r>
            <a:endParaRPr lang="en-US" sz="1300" dirty="0"/>
          </a:p>
        </p:txBody>
      </p:sp>
      <p:sp>
        <p:nvSpPr>
          <p:cNvPr id="5" name="Shape 2"/>
          <p:cNvSpPr/>
          <p:nvPr/>
        </p:nvSpPr>
        <p:spPr>
          <a:xfrm>
            <a:off x="365760" y="1280160"/>
            <a:ext cx="4023360" cy="2926080"/>
          </a:xfrm>
          <a:prstGeom prst="roundRect">
            <a:avLst>
              <a:gd name="adj" fmla="val 3750"/>
            </a:avLst>
          </a:prstGeom>
          <a:solidFill>
            <a:srgbClr val="FDF0F3"/>
          </a:solidFill>
          <a:ln w="12700">
            <a:solidFill>
              <a:srgbClr val="EEC0CB"/>
            </a:solidFill>
            <a:prstDash val="solid"/>
          </a:ln>
        </p:spPr>
        <p:txBody>
          <a:bodyPr/>
          <a:lstStyle/>
          <a:p>
            <a:endParaRPr lang="es-ES"/>
          </a:p>
        </p:txBody>
      </p:sp>
      <p:sp>
        <p:nvSpPr>
          <p:cNvPr id="6" name="Text 3"/>
          <p:cNvSpPr/>
          <p:nvPr/>
        </p:nvSpPr>
        <p:spPr>
          <a:xfrm>
            <a:off x="548640" y="1371600"/>
            <a:ext cx="3657600" cy="347472"/>
          </a:xfrm>
          <a:prstGeom prst="rect">
            <a:avLst/>
          </a:prstGeom>
          <a:noFill/>
          <a:ln/>
        </p:spPr>
        <p:txBody>
          <a:bodyPr wrap="square" lIns="0" tIns="0" rIns="0" bIns="0" rtlCol="0" anchor="ctr"/>
          <a:lstStyle/>
          <a:p>
            <a:pPr marL="0" indent="0">
              <a:buNone/>
            </a:pPr>
            <a:r>
              <a:rPr lang="en-US" sz="1400" b="1" dirty="0">
                <a:solidFill>
                  <a:srgbClr val="B85C6E"/>
                </a:solidFill>
                <a:latin typeface="Cambria" pitchFamily="34" charset="0"/>
                <a:ea typeface="Cambria" pitchFamily="34" charset="-122"/>
                <a:cs typeface="Cambria" pitchFamily="34" charset="-120"/>
              </a:rPr>
              <a:t>❌  Incoherent</a:t>
            </a:r>
            <a:endParaRPr lang="en-US" sz="1400" dirty="0"/>
          </a:p>
        </p:txBody>
      </p:sp>
      <p:sp>
        <p:nvSpPr>
          <p:cNvPr id="7" name="Text 4"/>
          <p:cNvSpPr/>
          <p:nvPr/>
        </p:nvSpPr>
        <p:spPr>
          <a:xfrm>
            <a:off x="548640" y="1783080"/>
            <a:ext cx="3657600" cy="475488"/>
          </a:xfrm>
          <a:prstGeom prst="rect">
            <a:avLst/>
          </a:prstGeom>
          <a:noFill/>
          <a:ln/>
        </p:spPr>
        <p:txBody>
          <a:bodyPr wrap="square" rtlCol="0" anchor="ctr"/>
          <a:lstStyle/>
          <a:p>
            <a:pPr marL="342900" indent="-342900">
              <a:buSzPct val="100000"/>
              <a:buChar char="•"/>
            </a:pPr>
            <a:r>
              <a:rPr lang="en-US" sz="1200" dirty="0">
                <a:solidFill>
                  <a:srgbClr val="334455"/>
                </a:solidFill>
                <a:latin typeface="Calibri" pitchFamily="34" charset="0"/>
                <a:ea typeface="Calibri" pitchFamily="34" charset="-122"/>
                <a:cs typeface="Calibri" pitchFamily="34" charset="-120"/>
              </a:rPr>
              <a:t>Sentences are out of order</a:t>
            </a:r>
            <a:endParaRPr lang="en-US" sz="1200" dirty="0"/>
          </a:p>
        </p:txBody>
      </p:sp>
      <p:sp>
        <p:nvSpPr>
          <p:cNvPr id="8" name="Text 5"/>
          <p:cNvSpPr/>
          <p:nvPr/>
        </p:nvSpPr>
        <p:spPr>
          <a:xfrm>
            <a:off x="548640" y="2313432"/>
            <a:ext cx="3657600" cy="475488"/>
          </a:xfrm>
          <a:prstGeom prst="rect">
            <a:avLst/>
          </a:prstGeom>
          <a:noFill/>
          <a:ln/>
        </p:spPr>
        <p:txBody>
          <a:bodyPr wrap="square" rtlCol="0" anchor="ctr"/>
          <a:lstStyle/>
          <a:p>
            <a:pPr marL="342900" indent="-342900">
              <a:buSzPct val="100000"/>
              <a:buChar char="•"/>
            </a:pPr>
            <a:r>
              <a:rPr lang="en-US" sz="1200" dirty="0">
                <a:solidFill>
                  <a:srgbClr val="334455"/>
                </a:solidFill>
                <a:latin typeface="Calibri" pitchFamily="34" charset="0"/>
                <a:ea typeface="Calibri" pitchFamily="34" charset="-122"/>
                <a:cs typeface="Calibri" pitchFamily="34" charset="-120"/>
              </a:rPr>
              <a:t>Ideas jump back and forth</a:t>
            </a:r>
            <a:endParaRPr lang="en-US" sz="1200" dirty="0"/>
          </a:p>
        </p:txBody>
      </p:sp>
      <p:sp>
        <p:nvSpPr>
          <p:cNvPr id="9" name="Text 6"/>
          <p:cNvSpPr/>
          <p:nvPr/>
        </p:nvSpPr>
        <p:spPr>
          <a:xfrm>
            <a:off x="548640" y="2843784"/>
            <a:ext cx="3657600" cy="475488"/>
          </a:xfrm>
          <a:prstGeom prst="rect">
            <a:avLst/>
          </a:prstGeom>
          <a:noFill/>
          <a:ln/>
        </p:spPr>
        <p:txBody>
          <a:bodyPr wrap="square" rtlCol="0" anchor="ctr"/>
          <a:lstStyle/>
          <a:p>
            <a:pPr marL="342900" indent="-342900">
              <a:buSzPct val="100000"/>
              <a:buChar char="•"/>
            </a:pPr>
            <a:r>
              <a:rPr lang="en-US" sz="1200" dirty="0">
                <a:solidFill>
                  <a:srgbClr val="334455"/>
                </a:solidFill>
                <a:latin typeface="Calibri" pitchFamily="34" charset="0"/>
                <a:ea typeface="Calibri" pitchFamily="34" charset="-122"/>
                <a:cs typeface="Calibri" pitchFamily="34" charset="-120"/>
              </a:rPr>
              <a:t>A thought remembered too late appears at the end</a:t>
            </a:r>
            <a:endParaRPr lang="en-US" sz="1200" dirty="0"/>
          </a:p>
        </p:txBody>
      </p:sp>
      <p:sp>
        <p:nvSpPr>
          <p:cNvPr id="10" name="Text 7"/>
          <p:cNvSpPr/>
          <p:nvPr/>
        </p:nvSpPr>
        <p:spPr>
          <a:xfrm>
            <a:off x="548640" y="3374136"/>
            <a:ext cx="3657600" cy="475488"/>
          </a:xfrm>
          <a:prstGeom prst="rect">
            <a:avLst/>
          </a:prstGeom>
          <a:noFill/>
          <a:ln/>
        </p:spPr>
        <p:txBody>
          <a:bodyPr wrap="square" rtlCol="0" anchor="ctr"/>
          <a:lstStyle/>
          <a:p>
            <a:pPr marL="342900" indent="-342900">
              <a:buSzPct val="100000"/>
              <a:buChar char="•"/>
            </a:pPr>
            <a:r>
              <a:rPr lang="en-US" sz="1200" dirty="0">
                <a:solidFill>
                  <a:srgbClr val="334455"/>
                </a:solidFill>
                <a:latin typeface="Calibri" pitchFamily="34" charset="0"/>
                <a:ea typeface="Calibri" pitchFamily="34" charset="-122"/>
                <a:cs typeface="Calibri" pitchFamily="34" charset="-120"/>
              </a:rPr>
              <a:t>Reader is confused about the logical flow</a:t>
            </a:r>
            <a:endParaRPr lang="en-US" sz="1200" dirty="0"/>
          </a:p>
        </p:txBody>
      </p:sp>
      <p:sp>
        <p:nvSpPr>
          <p:cNvPr id="11" name="Shape 8"/>
          <p:cNvSpPr/>
          <p:nvPr/>
        </p:nvSpPr>
        <p:spPr>
          <a:xfrm>
            <a:off x="4754880" y="1280160"/>
            <a:ext cx="4023360" cy="2926080"/>
          </a:xfrm>
          <a:prstGeom prst="roundRect">
            <a:avLst>
              <a:gd name="adj" fmla="val 3750"/>
            </a:avLst>
          </a:prstGeom>
          <a:solidFill>
            <a:srgbClr val="EDF9F3"/>
          </a:solidFill>
          <a:ln w="12700">
            <a:solidFill>
              <a:srgbClr val="B2DFC8"/>
            </a:solidFill>
            <a:prstDash val="solid"/>
          </a:ln>
        </p:spPr>
        <p:txBody>
          <a:bodyPr/>
          <a:lstStyle/>
          <a:p>
            <a:endParaRPr lang="es-ES"/>
          </a:p>
        </p:txBody>
      </p:sp>
      <p:sp>
        <p:nvSpPr>
          <p:cNvPr id="12" name="Text 9"/>
          <p:cNvSpPr/>
          <p:nvPr/>
        </p:nvSpPr>
        <p:spPr>
          <a:xfrm>
            <a:off x="4937760" y="1371600"/>
            <a:ext cx="3657600" cy="347472"/>
          </a:xfrm>
          <a:prstGeom prst="rect">
            <a:avLst/>
          </a:prstGeom>
          <a:noFill/>
          <a:ln/>
        </p:spPr>
        <p:txBody>
          <a:bodyPr wrap="square" lIns="0" tIns="0" rIns="0" bIns="0" rtlCol="0" anchor="ctr"/>
          <a:lstStyle/>
          <a:p>
            <a:pPr marL="0" indent="0">
              <a:buNone/>
            </a:pPr>
            <a:r>
              <a:rPr lang="en-US" sz="1400" b="1" dirty="0">
                <a:solidFill>
                  <a:srgbClr val="2A7A50"/>
                </a:solidFill>
                <a:latin typeface="Cambria" pitchFamily="34" charset="0"/>
                <a:ea typeface="Cambria" pitchFamily="34" charset="-122"/>
                <a:cs typeface="Cambria" pitchFamily="34" charset="-120"/>
              </a:rPr>
              <a:t>✔  Coherent</a:t>
            </a:r>
            <a:endParaRPr lang="en-US" sz="1400" dirty="0"/>
          </a:p>
        </p:txBody>
      </p:sp>
      <p:sp>
        <p:nvSpPr>
          <p:cNvPr id="13" name="Text 10"/>
          <p:cNvSpPr/>
          <p:nvPr/>
        </p:nvSpPr>
        <p:spPr>
          <a:xfrm>
            <a:off x="4937760" y="1783080"/>
            <a:ext cx="3657600" cy="475488"/>
          </a:xfrm>
          <a:prstGeom prst="rect">
            <a:avLst/>
          </a:prstGeom>
          <a:noFill/>
          <a:ln/>
        </p:spPr>
        <p:txBody>
          <a:bodyPr wrap="square" rtlCol="0" anchor="ctr"/>
          <a:lstStyle/>
          <a:p>
            <a:pPr marL="342900" indent="-342900">
              <a:buSzPct val="100000"/>
              <a:buChar char="•"/>
            </a:pPr>
            <a:r>
              <a:rPr lang="en-US" sz="1200" dirty="0">
                <a:solidFill>
                  <a:srgbClr val="334455"/>
                </a:solidFill>
                <a:latin typeface="Calibri" pitchFamily="34" charset="0"/>
                <a:ea typeface="Calibri" pitchFamily="34" charset="-122"/>
                <a:cs typeface="Calibri" pitchFamily="34" charset="-120"/>
              </a:rPr>
              <a:t>Sentences follow a clear principle of organisation</a:t>
            </a:r>
            <a:endParaRPr lang="en-US" sz="1200" dirty="0"/>
          </a:p>
        </p:txBody>
      </p:sp>
      <p:sp>
        <p:nvSpPr>
          <p:cNvPr id="14" name="Text 11"/>
          <p:cNvSpPr/>
          <p:nvPr/>
        </p:nvSpPr>
        <p:spPr>
          <a:xfrm>
            <a:off x="4937760" y="2313432"/>
            <a:ext cx="3657600" cy="475488"/>
          </a:xfrm>
          <a:prstGeom prst="rect">
            <a:avLst/>
          </a:prstGeom>
          <a:noFill/>
          <a:ln/>
        </p:spPr>
        <p:txBody>
          <a:bodyPr wrap="square" rtlCol="0" anchor="ctr"/>
          <a:lstStyle/>
          <a:p>
            <a:pPr marL="342900" indent="-342900">
              <a:buSzPct val="100000"/>
              <a:buChar char="•"/>
            </a:pPr>
            <a:r>
              <a:rPr lang="en-US" sz="1200" dirty="0">
                <a:solidFill>
                  <a:srgbClr val="334455"/>
                </a:solidFill>
                <a:latin typeface="Calibri" pitchFamily="34" charset="0"/>
                <a:ea typeface="Calibri" pitchFamily="34" charset="-122"/>
                <a:cs typeface="Calibri" pitchFamily="34" charset="-120"/>
              </a:rPr>
              <a:t>Ideas move logically from beginning to end</a:t>
            </a:r>
            <a:endParaRPr lang="en-US" sz="1200" dirty="0"/>
          </a:p>
        </p:txBody>
      </p:sp>
      <p:sp>
        <p:nvSpPr>
          <p:cNvPr id="15" name="Text 12"/>
          <p:cNvSpPr/>
          <p:nvPr/>
        </p:nvSpPr>
        <p:spPr>
          <a:xfrm>
            <a:off x="4937760" y="2843784"/>
            <a:ext cx="3657600" cy="475488"/>
          </a:xfrm>
          <a:prstGeom prst="rect">
            <a:avLst/>
          </a:prstGeom>
          <a:noFill/>
          <a:ln/>
        </p:spPr>
        <p:txBody>
          <a:bodyPr wrap="square" rtlCol="0" anchor="ctr"/>
          <a:lstStyle/>
          <a:p>
            <a:pPr marL="342900" indent="-342900">
              <a:buSzPct val="100000"/>
              <a:buChar char="•"/>
            </a:pPr>
            <a:r>
              <a:rPr lang="en-US" sz="1200" dirty="0">
                <a:solidFill>
                  <a:srgbClr val="334455"/>
                </a:solidFill>
                <a:latin typeface="Calibri" pitchFamily="34" charset="0"/>
                <a:ea typeface="Calibri" pitchFamily="34" charset="-122"/>
                <a:cs typeface="Calibri" pitchFamily="34" charset="-120"/>
              </a:rPr>
              <a:t>Each sentence connects naturally to the next</a:t>
            </a:r>
            <a:endParaRPr lang="en-US" sz="1200" dirty="0"/>
          </a:p>
        </p:txBody>
      </p:sp>
      <p:sp>
        <p:nvSpPr>
          <p:cNvPr id="16" name="Text 13"/>
          <p:cNvSpPr/>
          <p:nvPr/>
        </p:nvSpPr>
        <p:spPr>
          <a:xfrm>
            <a:off x="4937760" y="3374136"/>
            <a:ext cx="3657600" cy="475488"/>
          </a:xfrm>
          <a:prstGeom prst="rect">
            <a:avLst/>
          </a:prstGeom>
          <a:noFill/>
          <a:ln/>
        </p:spPr>
        <p:txBody>
          <a:bodyPr wrap="square" rtlCol="0" anchor="ctr"/>
          <a:lstStyle/>
          <a:p>
            <a:pPr marL="342900" indent="-342900">
              <a:buSzPct val="100000"/>
              <a:buChar char="•"/>
            </a:pPr>
            <a:r>
              <a:rPr lang="en-US" sz="1200" dirty="0">
                <a:solidFill>
                  <a:srgbClr val="334455"/>
                </a:solidFill>
                <a:latin typeface="Calibri" pitchFamily="34" charset="0"/>
                <a:ea typeface="Calibri" pitchFamily="34" charset="-122"/>
                <a:cs typeface="Calibri" pitchFamily="34" charset="-120"/>
              </a:rPr>
              <a:t>Reader can follow the argument without confusion</a:t>
            </a:r>
            <a:endParaRPr lang="en-US" sz="1200" dirty="0"/>
          </a:p>
        </p:txBody>
      </p:sp>
      <p:sp>
        <p:nvSpPr>
          <p:cNvPr id="17" name="Shape 14"/>
          <p:cNvSpPr/>
          <p:nvPr/>
        </p:nvSpPr>
        <p:spPr>
          <a:xfrm>
            <a:off x="365760" y="4315968"/>
            <a:ext cx="8412480" cy="594360"/>
          </a:xfrm>
          <a:prstGeom prst="roundRect">
            <a:avLst>
              <a:gd name="adj" fmla="val 15385"/>
            </a:avLst>
          </a:prstGeom>
          <a:solidFill>
            <a:srgbClr val="EBF6FA"/>
          </a:solidFill>
          <a:ln w="12700">
            <a:solidFill>
              <a:srgbClr val="C5E3EE"/>
            </a:solidFill>
            <a:prstDash val="solid"/>
          </a:ln>
        </p:spPr>
        <p:txBody>
          <a:bodyPr/>
          <a:lstStyle/>
          <a:p>
            <a:endParaRPr lang="es-ES"/>
          </a:p>
        </p:txBody>
      </p:sp>
      <p:sp>
        <p:nvSpPr>
          <p:cNvPr id="18" name="Text 15"/>
          <p:cNvSpPr/>
          <p:nvPr/>
        </p:nvSpPr>
        <p:spPr>
          <a:xfrm>
            <a:off x="548640" y="4370832"/>
            <a:ext cx="8046720" cy="457200"/>
          </a:xfrm>
          <a:prstGeom prst="rect">
            <a:avLst/>
          </a:prstGeom>
          <a:noFill/>
          <a:ln/>
        </p:spPr>
        <p:txBody>
          <a:bodyPr wrap="square" lIns="0" tIns="0" rIns="0" bIns="0" rtlCol="0" anchor="ctr"/>
          <a:lstStyle/>
          <a:p>
            <a:pPr marL="0" indent="0">
              <a:buNone/>
            </a:pPr>
            <a:r>
              <a:rPr lang="en-US" sz="1100" dirty="0">
                <a:solidFill>
                  <a:srgbClr val="0B5A72"/>
                </a:solidFill>
                <a:latin typeface="Calibri" pitchFamily="34" charset="0"/>
                <a:ea typeface="Calibri" pitchFamily="34" charset="-122"/>
                <a:cs typeface="Calibri" pitchFamily="34" charset="-120"/>
              </a:rPr>
              <a:t>📍  Example — Grants Pass, Oregon: 1st half = the city itself; 2nd half = activities. Stores mentioned as afterthoughts weaken coherence.</a:t>
            </a:r>
            <a:endParaRPr lang="en-US" sz="1100" dirty="0"/>
          </a:p>
        </p:txBody>
      </p:sp>
      <p:sp>
        <p:nvSpPr>
          <p:cNvPr id="19" name="Text 16"/>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20" name="Text 17"/>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21" name="Text 18"/>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34</a:t>
            </a:r>
            <a:endParaRPr lang="en-US" sz="900" dirty="0"/>
          </a:p>
        </p:txBody>
      </p:sp>
      <p:pic>
        <p:nvPicPr>
          <p:cNvPr id="23" name="Audio 22">
            <a:hlinkClick r:id="" action="ppaction://media"/>
            <a:extLst>
              <a:ext uri="{FF2B5EF4-FFF2-40B4-BE49-F238E27FC236}">
                <a16:creationId xmlns:a16="http://schemas.microsoft.com/office/drawing/2014/main" id="{09DAB4B3-3803-CCF1-4DFC-69DF2094CFB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2614"/>
    </mc:Choice>
    <mc:Fallback>
      <p:transition spd="slow" advTm="32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name="Slide 35">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Shape 0"/>
          <p:cNvSpPr/>
          <p:nvPr/>
        </p:nvSpPr>
        <p:spPr>
          <a:xfrm>
            <a:off x="365760" y="164592"/>
            <a:ext cx="1463040" cy="411480"/>
          </a:xfrm>
          <a:prstGeom prst="roundRect">
            <a:avLst>
              <a:gd name="adj" fmla="val 48889"/>
            </a:avLst>
          </a:prstGeom>
          <a:solidFill>
            <a:srgbClr val="3A9E78"/>
          </a:solidFill>
          <a:ln w="12700">
            <a:solidFill>
              <a:srgbClr val="3A9E78"/>
            </a:solidFill>
            <a:prstDash val="solid"/>
          </a:ln>
        </p:spPr>
        <p:txBody>
          <a:bodyPr/>
          <a:lstStyle/>
          <a:p>
            <a:endParaRPr lang="es-ES"/>
          </a:p>
        </p:txBody>
      </p:sp>
      <p:sp>
        <p:nvSpPr>
          <p:cNvPr id="4" name="Text 1"/>
          <p:cNvSpPr/>
          <p:nvPr/>
        </p:nvSpPr>
        <p:spPr>
          <a:xfrm>
            <a:off x="365760" y="164592"/>
            <a:ext cx="1463040" cy="411480"/>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Exercise 11</a:t>
            </a:r>
            <a:endParaRPr lang="en-US" sz="1300" dirty="0"/>
          </a:p>
        </p:txBody>
      </p:sp>
      <p:sp>
        <p:nvSpPr>
          <p:cNvPr id="5" name="Text 2"/>
          <p:cNvSpPr/>
          <p:nvPr/>
        </p:nvSpPr>
        <p:spPr>
          <a:xfrm>
            <a:off x="2011680" y="201168"/>
            <a:ext cx="6766560" cy="347472"/>
          </a:xfrm>
          <a:prstGeom prst="rect">
            <a:avLst/>
          </a:prstGeom>
          <a:noFill/>
          <a:ln/>
        </p:spPr>
        <p:txBody>
          <a:bodyPr wrap="square" lIns="0" tIns="0" rIns="0" bIns="0" rtlCol="0" anchor="ctr"/>
          <a:lstStyle/>
          <a:p>
            <a:pPr marL="0" indent="0">
              <a:buNone/>
            </a:pPr>
            <a:r>
              <a:rPr lang="en-US" sz="2000" b="1" dirty="0">
                <a:solidFill>
                  <a:srgbClr val="0B5A72"/>
                </a:solidFill>
                <a:latin typeface="Cambria" pitchFamily="34" charset="0"/>
                <a:ea typeface="Cambria" pitchFamily="34" charset="-122"/>
                <a:cs typeface="Cambria" pitchFamily="34" charset="-120"/>
              </a:rPr>
              <a:t>Coherence — Rewrite with Transitions</a:t>
            </a:r>
            <a:endParaRPr lang="en-US" sz="2000" dirty="0"/>
          </a:p>
        </p:txBody>
      </p:sp>
      <p:sp>
        <p:nvSpPr>
          <p:cNvPr id="6" name="Shape 3"/>
          <p:cNvSpPr/>
          <p:nvPr/>
        </p:nvSpPr>
        <p:spPr>
          <a:xfrm>
            <a:off x="365760" y="685800"/>
            <a:ext cx="8412480" cy="594360"/>
          </a:xfrm>
          <a:prstGeom prst="roundRect">
            <a:avLst>
              <a:gd name="adj" fmla="val 15385"/>
            </a:avLst>
          </a:prstGeom>
          <a:solidFill>
            <a:srgbClr val="3A9E78">
              <a:alpha val="10000"/>
            </a:srgbClr>
          </a:solidFill>
          <a:ln w="12700">
            <a:solidFill>
              <a:srgbClr val="3A9E78">
                <a:alpha val="50000"/>
              </a:srgbClr>
            </a:solidFill>
            <a:prstDash val="solid"/>
          </a:ln>
        </p:spPr>
        <p:txBody>
          <a:bodyPr/>
          <a:lstStyle/>
          <a:p>
            <a:endParaRPr lang="es-ES"/>
          </a:p>
        </p:txBody>
      </p:sp>
      <p:sp>
        <p:nvSpPr>
          <p:cNvPr id="7" name="Text 4"/>
          <p:cNvSpPr/>
          <p:nvPr/>
        </p:nvSpPr>
        <p:spPr>
          <a:xfrm>
            <a:off x="548640" y="713232"/>
            <a:ext cx="8046720" cy="512064"/>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The sentences in Group A are not in a logical order and lack transitions. Rewrite them as a coherent paragraph. For Group B, improve coherence by adding transitions.</a:t>
            </a:r>
            <a:endParaRPr lang="en-US" sz="1200" dirty="0"/>
          </a:p>
        </p:txBody>
      </p:sp>
      <p:sp>
        <p:nvSpPr>
          <p:cNvPr id="8" name="Shape 5"/>
          <p:cNvSpPr/>
          <p:nvPr/>
        </p:nvSpPr>
        <p:spPr>
          <a:xfrm>
            <a:off x="365760" y="1389888"/>
            <a:ext cx="4069080" cy="2194560"/>
          </a:xfrm>
          <a:prstGeom prst="roundRect">
            <a:avLst>
              <a:gd name="adj" fmla="val 4167"/>
            </a:avLst>
          </a:prstGeom>
          <a:solidFill>
            <a:srgbClr val="F7F7F7"/>
          </a:solidFill>
          <a:ln w="12700">
            <a:solidFill>
              <a:srgbClr val="DDDDDD"/>
            </a:solidFill>
            <a:prstDash val="solid"/>
          </a:ln>
        </p:spPr>
        <p:txBody>
          <a:bodyPr/>
          <a:lstStyle/>
          <a:p>
            <a:endParaRPr lang="es-ES"/>
          </a:p>
        </p:txBody>
      </p:sp>
      <p:sp>
        <p:nvSpPr>
          <p:cNvPr id="9" name="Text 6"/>
          <p:cNvSpPr/>
          <p:nvPr/>
        </p:nvSpPr>
        <p:spPr>
          <a:xfrm>
            <a:off x="502920" y="1444752"/>
            <a:ext cx="3749040" cy="292608"/>
          </a:xfrm>
          <a:prstGeom prst="rect">
            <a:avLst/>
          </a:prstGeom>
          <a:noFill/>
          <a:ln/>
        </p:spPr>
        <p:txBody>
          <a:bodyPr wrap="square" lIns="0" tIns="0" rIns="0" bIns="0" rtlCol="0" anchor="ctr"/>
          <a:lstStyle/>
          <a:p>
            <a:pPr marL="0" indent="0">
              <a:buNone/>
            </a:pPr>
            <a:r>
              <a:rPr lang="en-US" sz="1200" b="1" dirty="0">
                <a:solidFill>
                  <a:srgbClr val="334455"/>
                </a:solidFill>
                <a:latin typeface="Cambria" pitchFamily="34" charset="0"/>
                <a:ea typeface="Cambria" pitchFamily="34" charset="-122"/>
                <a:cs typeface="Cambria" pitchFamily="34" charset="-120"/>
              </a:rPr>
              <a:t>Group A — Reorder these sentences:</a:t>
            </a:r>
            <a:endParaRPr lang="en-US" sz="1200" dirty="0"/>
          </a:p>
        </p:txBody>
      </p:sp>
      <p:sp>
        <p:nvSpPr>
          <p:cNvPr id="10" name="Text 7"/>
          <p:cNvSpPr/>
          <p:nvPr/>
        </p:nvSpPr>
        <p:spPr>
          <a:xfrm>
            <a:off x="548640" y="1783080"/>
            <a:ext cx="3749040" cy="384048"/>
          </a:xfrm>
          <a:prstGeom prst="rect">
            <a:avLst/>
          </a:prstGeom>
          <a:noFill/>
          <a:ln/>
        </p:spPr>
        <p:txBody>
          <a:bodyPr wrap="square" rtlCol="0" anchor="ctr"/>
          <a:lstStyle/>
          <a:p>
            <a:pPr marL="0" indent="0">
              <a:buNone/>
            </a:pPr>
            <a:r>
              <a:rPr lang="en-US" sz="1100" i="1" dirty="0">
                <a:solidFill>
                  <a:srgbClr val="556677"/>
                </a:solidFill>
                <a:latin typeface="Calibri" pitchFamily="34" charset="0"/>
                <a:ea typeface="Calibri" pitchFamily="34" charset="-122"/>
                <a:cs typeface="Calibri" pitchFamily="34" charset="-120"/>
              </a:rPr>
              <a:t>(1) Although she is a student, Ann likes cooking.</a:t>
            </a:r>
            <a:endParaRPr lang="en-US" sz="1100" dirty="0"/>
          </a:p>
        </p:txBody>
      </p:sp>
      <p:sp>
        <p:nvSpPr>
          <p:cNvPr id="11" name="Text 8"/>
          <p:cNvSpPr/>
          <p:nvPr/>
        </p:nvSpPr>
        <p:spPr>
          <a:xfrm>
            <a:off x="548640" y="2221992"/>
            <a:ext cx="3749040" cy="384048"/>
          </a:xfrm>
          <a:prstGeom prst="rect">
            <a:avLst/>
          </a:prstGeom>
          <a:noFill/>
          <a:ln/>
        </p:spPr>
        <p:txBody>
          <a:bodyPr wrap="square" rtlCol="0" anchor="ctr"/>
          <a:lstStyle/>
          <a:p>
            <a:pPr marL="0" indent="0">
              <a:buNone/>
            </a:pPr>
            <a:r>
              <a:rPr lang="en-US" sz="1100" i="1" dirty="0">
                <a:solidFill>
                  <a:srgbClr val="556677"/>
                </a:solidFill>
                <a:latin typeface="Calibri" pitchFamily="34" charset="0"/>
                <a:ea typeface="Calibri" pitchFamily="34" charset="-122"/>
                <a:cs typeface="Calibri" pitchFamily="34" charset="-120"/>
              </a:rPr>
              <a:t>(2) Often dines in fancy restaurants.</a:t>
            </a:r>
            <a:endParaRPr lang="en-US" sz="1100" dirty="0"/>
          </a:p>
        </p:txBody>
      </p:sp>
      <p:sp>
        <p:nvSpPr>
          <p:cNvPr id="12" name="Text 9"/>
          <p:cNvSpPr/>
          <p:nvPr/>
        </p:nvSpPr>
        <p:spPr>
          <a:xfrm>
            <a:off x="548640" y="2660904"/>
            <a:ext cx="3749040" cy="384048"/>
          </a:xfrm>
          <a:prstGeom prst="rect">
            <a:avLst/>
          </a:prstGeom>
          <a:noFill/>
          <a:ln/>
        </p:spPr>
        <p:txBody>
          <a:bodyPr wrap="square" rtlCol="0" anchor="ctr"/>
          <a:lstStyle/>
          <a:p>
            <a:pPr marL="0" indent="0">
              <a:buNone/>
            </a:pPr>
            <a:r>
              <a:rPr lang="en-US" sz="1100" i="1" dirty="0">
                <a:solidFill>
                  <a:srgbClr val="556677"/>
                </a:solidFill>
                <a:latin typeface="Calibri" pitchFamily="34" charset="0"/>
                <a:ea typeface="Calibri" pitchFamily="34" charset="-122"/>
                <a:cs typeface="Calibri" pitchFamily="34" charset="-120"/>
              </a:rPr>
              <a:t>(3) She also goes to a place called the Taste of Chicago.</a:t>
            </a:r>
            <a:endParaRPr lang="en-US" sz="1100" dirty="0"/>
          </a:p>
        </p:txBody>
      </p:sp>
      <p:sp>
        <p:nvSpPr>
          <p:cNvPr id="13" name="Text 10"/>
          <p:cNvSpPr/>
          <p:nvPr/>
        </p:nvSpPr>
        <p:spPr>
          <a:xfrm>
            <a:off x="548640" y="3099816"/>
            <a:ext cx="3749040" cy="384048"/>
          </a:xfrm>
          <a:prstGeom prst="rect">
            <a:avLst/>
          </a:prstGeom>
          <a:noFill/>
          <a:ln/>
        </p:spPr>
        <p:txBody>
          <a:bodyPr wrap="square" rtlCol="0" anchor="ctr"/>
          <a:lstStyle/>
          <a:p>
            <a:pPr marL="0" indent="0">
              <a:buNone/>
            </a:pPr>
            <a:r>
              <a:rPr lang="en-US" sz="1100" i="1" dirty="0">
                <a:solidFill>
                  <a:srgbClr val="556677"/>
                </a:solidFill>
                <a:latin typeface="Calibri" pitchFamily="34" charset="0"/>
                <a:ea typeface="Calibri" pitchFamily="34" charset="-122"/>
                <a:cs typeface="Calibri" pitchFamily="34" charset="-120"/>
              </a:rPr>
              <a:t>(4) Ann's free time is spent doing three things.</a:t>
            </a:r>
            <a:endParaRPr lang="en-US" sz="1100" dirty="0"/>
          </a:p>
        </p:txBody>
      </p:sp>
      <p:sp>
        <p:nvSpPr>
          <p:cNvPr id="14" name="Shape 11"/>
          <p:cNvSpPr/>
          <p:nvPr/>
        </p:nvSpPr>
        <p:spPr>
          <a:xfrm>
            <a:off x="4709160" y="1389888"/>
            <a:ext cx="4069080" cy="2194560"/>
          </a:xfrm>
          <a:prstGeom prst="roundRect">
            <a:avLst>
              <a:gd name="adj" fmla="val 4167"/>
            </a:avLst>
          </a:prstGeom>
          <a:solidFill>
            <a:srgbClr val="F7F7F7"/>
          </a:solidFill>
          <a:ln w="12700">
            <a:solidFill>
              <a:srgbClr val="DDDDDD"/>
            </a:solidFill>
            <a:prstDash val="solid"/>
          </a:ln>
        </p:spPr>
        <p:txBody>
          <a:bodyPr/>
          <a:lstStyle/>
          <a:p>
            <a:endParaRPr lang="es-ES"/>
          </a:p>
        </p:txBody>
      </p:sp>
      <p:sp>
        <p:nvSpPr>
          <p:cNvPr id="15" name="Text 12"/>
          <p:cNvSpPr/>
          <p:nvPr/>
        </p:nvSpPr>
        <p:spPr>
          <a:xfrm>
            <a:off x="4846320" y="1444752"/>
            <a:ext cx="3749040" cy="292608"/>
          </a:xfrm>
          <a:prstGeom prst="rect">
            <a:avLst/>
          </a:prstGeom>
          <a:noFill/>
          <a:ln/>
        </p:spPr>
        <p:txBody>
          <a:bodyPr wrap="square" lIns="0" tIns="0" rIns="0" bIns="0" rtlCol="0" anchor="ctr"/>
          <a:lstStyle/>
          <a:p>
            <a:pPr marL="0" indent="0">
              <a:buNone/>
            </a:pPr>
            <a:r>
              <a:rPr lang="en-US" sz="1200" b="1" dirty="0">
                <a:solidFill>
                  <a:srgbClr val="334455"/>
                </a:solidFill>
                <a:latin typeface="Cambria" pitchFamily="34" charset="0"/>
                <a:ea typeface="Cambria" pitchFamily="34" charset="-122"/>
                <a:cs typeface="Cambria" pitchFamily="34" charset="-120"/>
              </a:rPr>
              <a:t>Group B — Add transitions:</a:t>
            </a:r>
            <a:endParaRPr lang="en-US" sz="1200" dirty="0"/>
          </a:p>
        </p:txBody>
      </p:sp>
      <p:sp>
        <p:nvSpPr>
          <p:cNvPr id="16" name="Text 13"/>
          <p:cNvSpPr/>
          <p:nvPr/>
        </p:nvSpPr>
        <p:spPr>
          <a:xfrm>
            <a:off x="4846320" y="1783080"/>
            <a:ext cx="3749040" cy="1691640"/>
          </a:xfrm>
          <a:prstGeom prst="rect">
            <a:avLst/>
          </a:prstGeom>
          <a:noFill/>
          <a:ln/>
        </p:spPr>
        <p:txBody>
          <a:bodyPr wrap="square" rtlCol="0" anchor="ctr"/>
          <a:lstStyle/>
          <a:p>
            <a:pPr marL="0" indent="0">
              <a:buNone/>
            </a:pPr>
            <a:r>
              <a:rPr lang="en-US" sz="1100" i="1" dirty="0">
                <a:solidFill>
                  <a:srgbClr val="556677"/>
                </a:solidFill>
                <a:latin typeface="Calibri" pitchFamily="34" charset="0"/>
                <a:ea typeface="Calibri" pitchFamily="34" charset="-122"/>
                <a:cs typeface="Calibri" pitchFamily="34" charset="-120"/>
              </a:rPr>
              <a:t>An example of prejudice happened when I was in 8th grade. I remember one time when all the students were lining up to choose a book. When it was my turn, the teacher said "That one is too hard for you." I was very embarrassed in front of my classmates. The teacher treated me as if I was too slow. My whole class heard from my teacher that she did not think I was up with the rest of my class.</a:t>
            </a:r>
            <a:endParaRPr lang="en-US" sz="1100" dirty="0"/>
          </a:p>
        </p:txBody>
      </p:sp>
      <p:sp>
        <p:nvSpPr>
          <p:cNvPr id="17" name="Text 14"/>
          <p:cNvSpPr/>
          <p:nvPr/>
        </p:nvSpPr>
        <p:spPr>
          <a:xfrm>
            <a:off x="457200" y="3703320"/>
            <a:ext cx="8229600" cy="274320"/>
          </a:xfrm>
          <a:prstGeom prst="rect">
            <a:avLst/>
          </a:prstGeom>
          <a:noFill/>
          <a:ln/>
        </p:spPr>
        <p:txBody>
          <a:bodyPr wrap="square" lIns="0" tIns="0" rIns="0" bIns="0" rtlCol="0" anchor="ctr"/>
          <a:lstStyle/>
          <a:p>
            <a:pPr marL="0" indent="0">
              <a:buNone/>
            </a:pPr>
            <a:r>
              <a:rPr lang="en-US" sz="1200" b="1" dirty="0">
                <a:solidFill>
                  <a:srgbClr val="0B5A72"/>
                </a:solidFill>
                <a:latin typeface="Calibri" pitchFamily="34" charset="0"/>
                <a:ea typeface="Calibri" pitchFamily="34" charset="-122"/>
                <a:cs typeface="Calibri" pitchFamily="34" charset="-120"/>
              </a:rPr>
              <a:t>Rewritten paragraphs (write on paper):</a:t>
            </a:r>
            <a:endParaRPr lang="en-US" sz="1200" dirty="0"/>
          </a:p>
        </p:txBody>
      </p:sp>
      <p:sp>
        <p:nvSpPr>
          <p:cNvPr id="18" name="Shape 15"/>
          <p:cNvSpPr/>
          <p:nvPr/>
        </p:nvSpPr>
        <p:spPr>
          <a:xfrm>
            <a:off x="457200" y="4041648"/>
            <a:ext cx="8046720" cy="0"/>
          </a:xfrm>
          <a:prstGeom prst="line">
            <a:avLst/>
          </a:prstGeom>
          <a:noFill/>
          <a:ln w="12700">
            <a:solidFill>
              <a:srgbClr val="C8D8E0"/>
            </a:solidFill>
            <a:prstDash val="solid"/>
          </a:ln>
        </p:spPr>
        <p:txBody>
          <a:bodyPr/>
          <a:lstStyle/>
          <a:p>
            <a:endParaRPr lang="es-ES"/>
          </a:p>
        </p:txBody>
      </p:sp>
      <p:sp>
        <p:nvSpPr>
          <p:cNvPr id="19" name="Shape 16"/>
          <p:cNvSpPr/>
          <p:nvPr/>
        </p:nvSpPr>
        <p:spPr>
          <a:xfrm>
            <a:off x="457200" y="4425696"/>
            <a:ext cx="8046720" cy="0"/>
          </a:xfrm>
          <a:prstGeom prst="line">
            <a:avLst/>
          </a:prstGeom>
          <a:noFill/>
          <a:ln w="12700">
            <a:solidFill>
              <a:srgbClr val="C8D8E0"/>
            </a:solidFill>
            <a:prstDash val="solid"/>
          </a:ln>
        </p:spPr>
        <p:txBody>
          <a:bodyPr/>
          <a:lstStyle/>
          <a:p>
            <a:endParaRPr lang="es-ES"/>
          </a:p>
        </p:txBody>
      </p:sp>
      <p:sp>
        <p:nvSpPr>
          <p:cNvPr id="20" name="Text 17"/>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21" name="Text 18"/>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22" name="Text 19"/>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35</a:t>
            </a:r>
            <a:endParaRPr lang="en-US" sz="900" dirty="0"/>
          </a:p>
        </p:txBody>
      </p:sp>
      <p:pic>
        <p:nvPicPr>
          <p:cNvPr id="24" name="Audio 23">
            <a:hlinkClick r:id="" action="ppaction://media"/>
            <a:extLst>
              <a:ext uri="{FF2B5EF4-FFF2-40B4-BE49-F238E27FC236}">
                <a16:creationId xmlns:a16="http://schemas.microsoft.com/office/drawing/2014/main" id="{CA797ABD-6DB4-AC12-291A-2CC04440163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0519"/>
    </mc:Choice>
    <mc:Fallback>
      <p:transition spd="slow" advTm="30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name="Slide 36">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Shape 0"/>
          <p:cNvSpPr/>
          <p:nvPr/>
        </p:nvSpPr>
        <p:spPr>
          <a:xfrm>
            <a:off x="365760" y="164592"/>
            <a:ext cx="1463040" cy="411480"/>
          </a:xfrm>
          <a:prstGeom prst="roundRect">
            <a:avLst>
              <a:gd name="adj" fmla="val 48889"/>
            </a:avLst>
          </a:prstGeom>
          <a:solidFill>
            <a:srgbClr val="C0793A"/>
          </a:solidFill>
          <a:ln w="12700">
            <a:solidFill>
              <a:srgbClr val="C0793A"/>
            </a:solidFill>
            <a:prstDash val="solid"/>
          </a:ln>
        </p:spPr>
        <p:txBody>
          <a:bodyPr/>
          <a:lstStyle/>
          <a:p>
            <a:endParaRPr lang="es-ES"/>
          </a:p>
        </p:txBody>
      </p:sp>
      <p:sp>
        <p:nvSpPr>
          <p:cNvPr id="4" name="Text 1"/>
          <p:cNvSpPr/>
          <p:nvPr/>
        </p:nvSpPr>
        <p:spPr>
          <a:xfrm>
            <a:off x="365760" y="164592"/>
            <a:ext cx="1463040" cy="411480"/>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Exercise 12</a:t>
            </a:r>
            <a:endParaRPr lang="en-US" sz="1300" dirty="0"/>
          </a:p>
        </p:txBody>
      </p:sp>
      <p:sp>
        <p:nvSpPr>
          <p:cNvPr id="5" name="Text 2"/>
          <p:cNvSpPr/>
          <p:nvPr/>
        </p:nvSpPr>
        <p:spPr>
          <a:xfrm>
            <a:off x="2011680" y="201168"/>
            <a:ext cx="6766560" cy="347472"/>
          </a:xfrm>
          <a:prstGeom prst="rect">
            <a:avLst/>
          </a:prstGeom>
          <a:noFill/>
          <a:ln/>
        </p:spPr>
        <p:txBody>
          <a:bodyPr wrap="square" lIns="0" tIns="0" rIns="0" bIns="0" rtlCol="0" anchor="ctr"/>
          <a:lstStyle/>
          <a:p>
            <a:pPr marL="0" indent="0">
              <a:buNone/>
            </a:pPr>
            <a:r>
              <a:rPr lang="en-US" sz="2000" b="1" dirty="0">
                <a:solidFill>
                  <a:srgbClr val="0B5A72"/>
                </a:solidFill>
                <a:latin typeface="Cambria" pitchFamily="34" charset="0"/>
                <a:ea typeface="Cambria" pitchFamily="34" charset="-122"/>
                <a:cs typeface="Cambria" pitchFamily="34" charset="-120"/>
              </a:rPr>
              <a:t>Coherence — Rewrite the Paragraph</a:t>
            </a:r>
            <a:endParaRPr lang="en-US" sz="2000" dirty="0"/>
          </a:p>
        </p:txBody>
      </p:sp>
      <p:sp>
        <p:nvSpPr>
          <p:cNvPr id="6" name="Shape 3"/>
          <p:cNvSpPr/>
          <p:nvPr/>
        </p:nvSpPr>
        <p:spPr>
          <a:xfrm>
            <a:off x="365760" y="685800"/>
            <a:ext cx="8412480" cy="594360"/>
          </a:xfrm>
          <a:prstGeom prst="roundRect">
            <a:avLst>
              <a:gd name="adj" fmla="val 15385"/>
            </a:avLst>
          </a:prstGeom>
          <a:solidFill>
            <a:srgbClr val="C0793A">
              <a:alpha val="10000"/>
            </a:srgbClr>
          </a:solidFill>
          <a:ln w="12700">
            <a:solidFill>
              <a:srgbClr val="C0793A">
                <a:alpha val="50000"/>
              </a:srgbClr>
            </a:solidFill>
            <a:prstDash val="solid"/>
          </a:ln>
        </p:spPr>
        <p:txBody>
          <a:bodyPr/>
          <a:lstStyle/>
          <a:p>
            <a:endParaRPr lang="es-ES"/>
          </a:p>
        </p:txBody>
      </p:sp>
      <p:sp>
        <p:nvSpPr>
          <p:cNvPr id="7" name="Text 4"/>
          <p:cNvSpPr/>
          <p:nvPr/>
        </p:nvSpPr>
        <p:spPr>
          <a:xfrm>
            <a:off x="548640" y="713232"/>
            <a:ext cx="8046720" cy="512064"/>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Read the paragraph. It lacks coherence. Rewrite it improving the order of sentences and adding transition expressions where needed.</a:t>
            </a:r>
            <a:endParaRPr lang="en-US" sz="1200" dirty="0"/>
          </a:p>
        </p:txBody>
      </p:sp>
      <p:sp>
        <p:nvSpPr>
          <p:cNvPr id="8" name="Shape 5"/>
          <p:cNvSpPr/>
          <p:nvPr/>
        </p:nvSpPr>
        <p:spPr>
          <a:xfrm>
            <a:off x="365760" y="1389888"/>
            <a:ext cx="8412480" cy="1874520"/>
          </a:xfrm>
          <a:prstGeom prst="roundRect">
            <a:avLst>
              <a:gd name="adj" fmla="val 5854"/>
            </a:avLst>
          </a:prstGeom>
          <a:solidFill>
            <a:srgbClr val="FFF4E8"/>
          </a:solidFill>
          <a:ln w="12700">
            <a:solidFill>
              <a:srgbClr val="F2C99A"/>
            </a:solidFill>
            <a:prstDash val="solid"/>
          </a:ln>
        </p:spPr>
        <p:txBody>
          <a:bodyPr/>
          <a:lstStyle/>
          <a:p>
            <a:endParaRPr lang="es-ES"/>
          </a:p>
        </p:txBody>
      </p:sp>
      <p:sp>
        <p:nvSpPr>
          <p:cNvPr id="9" name="Text 6"/>
          <p:cNvSpPr/>
          <p:nvPr/>
        </p:nvSpPr>
        <p:spPr>
          <a:xfrm>
            <a:off x="548640" y="1444752"/>
            <a:ext cx="8046720" cy="274320"/>
          </a:xfrm>
          <a:prstGeom prst="rect">
            <a:avLst/>
          </a:prstGeom>
          <a:noFill/>
          <a:ln/>
        </p:spPr>
        <p:txBody>
          <a:bodyPr wrap="square" lIns="0" tIns="0" rIns="0" bIns="0" rtlCol="0" anchor="ctr"/>
          <a:lstStyle/>
          <a:p>
            <a:pPr marL="0" indent="0">
              <a:buNone/>
            </a:pPr>
            <a:r>
              <a:rPr lang="en-US" sz="1200" b="1" dirty="0">
                <a:solidFill>
                  <a:srgbClr val="C06020"/>
                </a:solidFill>
                <a:latin typeface="Cambria" pitchFamily="34" charset="0"/>
                <a:ea typeface="Cambria" pitchFamily="34" charset="-122"/>
                <a:cs typeface="Cambria" pitchFamily="34" charset="-120"/>
              </a:rPr>
              <a:t>Women in TV Commercials (incoherent version):</a:t>
            </a:r>
            <a:endParaRPr lang="en-US" sz="1200" dirty="0"/>
          </a:p>
        </p:txBody>
      </p:sp>
      <p:sp>
        <p:nvSpPr>
          <p:cNvPr id="10" name="Text 7"/>
          <p:cNvSpPr/>
          <p:nvPr/>
        </p:nvSpPr>
        <p:spPr>
          <a:xfrm>
            <a:off x="548640" y="1755648"/>
            <a:ext cx="8046720" cy="1389888"/>
          </a:xfrm>
          <a:prstGeom prst="rect">
            <a:avLst/>
          </a:prstGeom>
          <a:noFill/>
          <a:ln/>
        </p:spPr>
        <p:txBody>
          <a:bodyPr wrap="square" rtlCol="0" anchor="ctr"/>
          <a:lstStyle/>
          <a:p>
            <a:pPr marL="0" indent="0">
              <a:buNone/>
            </a:pPr>
            <a:r>
              <a:rPr lang="en-US" sz="1100" i="1" dirty="0">
                <a:solidFill>
                  <a:srgbClr val="556677"/>
                </a:solidFill>
                <a:latin typeface="Calibri" pitchFamily="34" charset="0"/>
                <a:ea typeface="Calibri" pitchFamily="34" charset="-122"/>
                <a:cs typeface="Calibri" pitchFamily="34" charset="-120"/>
              </a:rPr>
              <a:t>The way women are shown in TV commercials has changed compared with 30 years ago. Twenty years ago women were shown as unintelligent, easily manipulated people. They are always depicted as the best laundry detergent users, and silly, as if the most important events in their lives are not going bankrupt or anything serious. In one telephone commercial she is about to catch a plane. For example, a person is depicted as too dumb. Today, some commercials show women as independent career women. I think the same difference is true for ads in magazines too.</a:t>
            </a:r>
            <a:endParaRPr lang="en-US" sz="1100" dirty="0"/>
          </a:p>
        </p:txBody>
      </p:sp>
      <p:sp>
        <p:nvSpPr>
          <p:cNvPr id="11" name="Text 8"/>
          <p:cNvSpPr/>
          <p:nvPr/>
        </p:nvSpPr>
        <p:spPr>
          <a:xfrm>
            <a:off x="457200" y="3364992"/>
            <a:ext cx="8229600" cy="274320"/>
          </a:xfrm>
          <a:prstGeom prst="rect">
            <a:avLst/>
          </a:prstGeom>
          <a:noFill/>
          <a:ln/>
        </p:spPr>
        <p:txBody>
          <a:bodyPr wrap="square" lIns="0" tIns="0" rIns="0" bIns="0" rtlCol="0" anchor="ctr"/>
          <a:lstStyle/>
          <a:p>
            <a:pPr marL="0" indent="0">
              <a:buNone/>
            </a:pPr>
            <a:r>
              <a:rPr lang="en-US" sz="1200" b="1" dirty="0">
                <a:solidFill>
                  <a:srgbClr val="0B5A72"/>
                </a:solidFill>
                <a:latin typeface="Calibri" pitchFamily="34" charset="0"/>
                <a:ea typeface="Calibri" pitchFamily="34" charset="-122"/>
                <a:cs typeface="Calibri" pitchFamily="34" charset="-120"/>
              </a:rPr>
              <a:t>Rewritten coherent paragraph:</a:t>
            </a:r>
            <a:endParaRPr lang="en-US" sz="1200" dirty="0"/>
          </a:p>
        </p:txBody>
      </p:sp>
      <p:sp>
        <p:nvSpPr>
          <p:cNvPr id="12" name="Shape 9"/>
          <p:cNvSpPr/>
          <p:nvPr/>
        </p:nvSpPr>
        <p:spPr>
          <a:xfrm>
            <a:off x="457200" y="3703320"/>
            <a:ext cx="8046720" cy="0"/>
          </a:xfrm>
          <a:prstGeom prst="line">
            <a:avLst/>
          </a:prstGeom>
          <a:noFill/>
          <a:ln w="12700">
            <a:solidFill>
              <a:srgbClr val="C8D8E0"/>
            </a:solidFill>
            <a:prstDash val="solid"/>
          </a:ln>
        </p:spPr>
        <p:txBody>
          <a:bodyPr/>
          <a:lstStyle/>
          <a:p>
            <a:endParaRPr lang="es-ES"/>
          </a:p>
        </p:txBody>
      </p:sp>
      <p:sp>
        <p:nvSpPr>
          <p:cNvPr id="13" name="Shape 10"/>
          <p:cNvSpPr/>
          <p:nvPr/>
        </p:nvSpPr>
        <p:spPr>
          <a:xfrm>
            <a:off x="457200" y="4087368"/>
            <a:ext cx="8046720" cy="0"/>
          </a:xfrm>
          <a:prstGeom prst="line">
            <a:avLst/>
          </a:prstGeom>
          <a:noFill/>
          <a:ln w="12700">
            <a:solidFill>
              <a:srgbClr val="C8D8E0"/>
            </a:solidFill>
            <a:prstDash val="solid"/>
          </a:ln>
        </p:spPr>
        <p:txBody>
          <a:bodyPr/>
          <a:lstStyle/>
          <a:p>
            <a:endParaRPr lang="es-ES"/>
          </a:p>
        </p:txBody>
      </p:sp>
      <p:sp>
        <p:nvSpPr>
          <p:cNvPr id="14" name="Shape 11"/>
          <p:cNvSpPr/>
          <p:nvPr/>
        </p:nvSpPr>
        <p:spPr>
          <a:xfrm>
            <a:off x="457200" y="4471416"/>
            <a:ext cx="8046720" cy="0"/>
          </a:xfrm>
          <a:prstGeom prst="line">
            <a:avLst/>
          </a:prstGeom>
          <a:noFill/>
          <a:ln w="12700">
            <a:solidFill>
              <a:srgbClr val="C8D8E0"/>
            </a:solidFill>
            <a:prstDash val="solid"/>
          </a:ln>
        </p:spPr>
        <p:txBody>
          <a:bodyPr/>
          <a:lstStyle/>
          <a:p>
            <a:endParaRPr lang="es-ES"/>
          </a:p>
        </p:txBody>
      </p:sp>
      <p:sp>
        <p:nvSpPr>
          <p:cNvPr id="15" name="Text 12"/>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16" name="Text 13"/>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17" name="Text 14"/>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36</a:t>
            </a:r>
            <a:endParaRPr lang="en-US" sz="900" dirty="0"/>
          </a:p>
        </p:txBody>
      </p:sp>
      <p:pic>
        <p:nvPicPr>
          <p:cNvPr id="19" name="Audio 18">
            <a:hlinkClick r:id="" action="ppaction://media"/>
            <a:extLst>
              <a:ext uri="{FF2B5EF4-FFF2-40B4-BE49-F238E27FC236}">
                <a16:creationId xmlns:a16="http://schemas.microsoft.com/office/drawing/2014/main" id="{2C7DF8B1-E704-BA87-FDFD-741BC71617B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9561"/>
    </mc:Choice>
    <mc:Fallback>
      <p:transition spd="slow" advTm="29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name="Slide 37">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Text 0"/>
          <p:cNvSpPr/>
          <p:nvPr/>
        </p:nvSpPr>
        <p:spPr>
          <a:xfrm>
            <a:off x="457200" y="228600"/>
            <a:ext cx="7315200" cy="548640"/>
          </a:xfrm>
          <a:prstGeom prst="rect">
            <a:avLst/>
          </a:prstGeom>
          <a:noFill/>
          <a:ln/>
        </p:spPr>
        <p:txBody>
          <a:bodyPr wrap="square" lIns="0" tIns="0" rIns="0" bIns="0" rtlCol="0" anchor="ctr"/>
          <a:lstStyle/>
          <a:p>
            <a:pPr marL="0" indent="0">
              <a:buNone/>
            </a:pPr>
            <a:r>
              <a:rPr lang="en-US" sz="2800" b="1" dirty="0">
                <a:solidFill>
                  <a:srgbClr val="0B5A72"/>
                </a:solidFill>
                <a:latin typeface="Cambria" pitchFamily="34" charset="0"/>
                <a:ea typeface="Cambria" pitchFamily="34" charset="-122"/>
                <a:cs typeface="Cambria" pitchFamily="34" charset="-120"/>
              </a:rPr>
              <a:t>Transition Expressions</a:t>
            </a:r>
            <a:endParaRPr lang="en-US" sz="2800" dirty="0"/>
          </a:p>
        </p:txBody>
      </p:sp>
      <p:sp>
        <p:nvSpPr>
          <p:cNvPr id="4" name="Text 1"/>
          <p:cNvSpPr/>
          <p:nvPr/>
        </p:nvSpPr>
        <p:spPr>
          <a:xfrm>
            <a:off x="457200" y="804672"/>
            <a:ext cx="8229600" cy="365760"/>
          </a:xfrm>
          <a:prstGeom prst="rect">
            <a:avLst/>
          </a:prstGeom>
          <a:noFill/>
          <a:ln/>
        </p:spPr>
        <p:txBody>
          <a:bodyPr wrap="square" rtlCol="0" anchor="ctr"/>
          <a:lstStyle/>
          <a:p>
            <a:pPr marL="0" indent="0">
              <a:buNone/>
            </a:pPr>
            <a:r>
              <a:rPr lang="en-US" sz="1300" dirty="0">
                <a:solidFill>
                  <a:srgbClr val="4A6572"/>
                </a:solidFill>
                <a:latin typeface="Calibri" pitchFamily="34" charset="0"/>
                <a:ea typeface="Calibri" pitchFamily="34" charset="-122"/>
                <a:cs typeface="Calibri" pitchFamily="34" charset="-120"/>
              </a:rPr>
              <a:t>Transitions bridge the gaps between sentences and ideas, making the paragraph easier to follow.</a:t>
            </a:r>
            <a:endParaRPr lang="en-US" sz="1300" dirty="0"/>
          </a:p>
        </p:txBody>
      </p:sp>
      <p:sp>
        <p:nvSpPr>
          <p:cNvPr id="5" name="Shape 2"/>
          <p:cNvSpPr/>
          <p:nvPr/>
        </p:nvSpPr>
        <p:spPr>
          <a:xfrm>
            <a:off x="365760" y="1325880"/>
            <a:ext cx="2697480" cy="1234440"/>
          </a:xfrm>
          <a:prstGeom prst="roundRect">
            <a:avLst>
              <a:gd name="adj" fmla="val 7407"/>
            </a:avLst>
          </a:prstGeom>
          <a:solidFill>
            <a:srgbClr val="EBF6FA"/>
          </a:solidFill>
          <a:ln w="12700">
            <a:solidFill>
              <a:srgbClr val="C5E3EE"/>
            </a:solidFill>
            <a:prstDash val="solid"/>
          </a:ln>
          <a:effectLst>
            <a:outerShdw blurRad="101600" dist="25400" dir="2700000" algn="bl" rotWithShape="0">
              <a:srgbClr val="000000">
                <a:alpha val="10000"/>
              </a:srgbClr>
            </a:outerShdw>
          </a:effectLst>
        </p:spPr>
        <p:txBody>
          <a:bodyPr/>
          <a:lstStyle/>
          <a:p>
            <a:endParaRPr lang="es-ES"/>
          </a:p>
        </p:txBody>
      </p:sp>
      <p:sp>
        <p:nvSpPr>
          <p:cNvPr id="6" name="Text 3"/>
          <p:cNvSpPr/>
          <p:nvPr/>
        </p:nvSpPr>
        <p:spPr>
          <a:xfrm>
            <a:off x="475488" y="1417320"/>
            <a:ext cx="2468880" cy="347472"/>
          </a:xfrm>
          <a:prstGeom prst="rect">
            <a:avLst/>
          </a:prstGeom>
          <a:noFill/>
          <a:ln/>
        </p:spPr>
        <p:txBody>
          <a:bodyPr wrap="square" lIns="0" tIns="0" rIns="0" bIns="0" rtlCol="0" anchor="ctr"/>
          <a:lstStyle/>
          <a:p>
            <a:pPr marL="0" indent="0">
              <a:buNone/>
            </a:pPr>
            <a:r>
              <a:rPr lang="en-US" sz="1300" b="1" dirty="0">
                <a:solidFill>
                  <a:srgbClr val="2B8CA8"/>
                </a:solidFill>
                <a:latin typeface="Cambria" pitchFamily="34" charset="0"/>
                <a:ea typeface="Cambria" pitchFamily="34" charset="-122"/>
                <a:cs typeface="Cambria" pitchFamily="34" charset="-120"/>
              </a:rPr>
              <a:t>Addition</a:t>
            </a:r>
            <a:endParaRPr lang="en-US" sz="1300" dirty="0"/>
          </a:p>
        </p:txBody>
      </p:sp>
      <p:sp>
        <p:nvSpPr>
          <p:cNvPr id="7" name="Text 4"/>
          <p:cNvSpPr/>
          <p:nvPr/>
        </p:nvSpPr>
        <p:spPr>
          <a:xfrm>
            <a:off x="475488" y="1783080"/>
            <a:ext cx="2468880" cy="658368"/>
          </a:xfrm>
          <a:prstGeom prst="rect">
            <a:avLst/>
          </a:prstGeom>
          <a:noFill/>
          <a:ln/>
        </p:spPr>
        <p:txBody>
          <a:bodyPr wrap="square" rtlCol="0" anchor="ctr"/>
          <a:lstStyle/>
          <a:p>
            <a:pPr marL="0" indent="0">
              <a:buNone/>
            </a:pPr>
            <a:r>
              <a:rPr lang="en-US" sz="1100" i="1" dirty="0">
                <a:solidFill>
                  <a:srgbClr val="445566"/>
                </a:solidFill>
                <a:latin typeface="Calibri" pitchFamily="34" charset="0"/>
                <a:ea typeface="Calibri" pitchFamily="34" charset="-122"/>
                <a:cs typeface="Calibri" pitchFamily="34" charset="-120"/>
              </a:rPr>
              <a:t>furthermore, in addition, moreover, also, besides</a:t>
            </a:r>
            <a:endParaRPr lang="en-US" sz="1100" dirty="0"/>
          </a:p>
        </p:txBody>
      </p:sp>
      <p:sp>
        <p:nvSpPr>
          <p:cNvPr id="8" name="Shape 5"/>
          <p:cNvSpPr/>
          <p:nvPr/>
        </p:nvSpPr>
        <p:spPr>
          <a:xfrm>
            <a:off x="3291840" y="1325880"/>
            <a:ext cx="2697480" cy="1234440"/>
          </a:xfrm>
          <a:prstGeom prst="roundRect">
            <a:avLst>
              <a:gd name="adj" fmla="val 7407"/>
            </a:avLst>
          </a:prstGeom>
          <a:solidFill>
            <a:srgbClr val="FDF0F3"/>
          </a:solidFill>
          <a:ln w="12700">
            <a:solidFill>
              <a:srgbClr val="EEC0CB"/>
            </a:solidFill>
            <a:prstDash val="solid"/>
          </a:ln>
          <a:effectLst>
            <a:outerShdw blurRad="101600" dist="25400" dir="2700000" algn="bl" rotWithShape="0">
              <a:srgbClr val="000000">
                <a:alpha val="10000"/>
              </a:srgbClr>
            </a:outerShdw>
          </a:effectLst>
        </p:spPr>
        <p:txBody>
          <a:bodyPr/>
          <a:lstStyle/>
          <a:p>
            <a:endParaRPr lang="es-ES"/>
          </a:p>
        </p:txBody>
      </p:sp>
      <p:sp>
        <p:nvSpPr>
          <p:cNvPr id="9" name="Text 6"/>
          <p:cNvSpPr/>
          <p:nvPr/>
        </p:nvSpPr>
        <p:spPr>
          <a:xfrm>
            <a:off x="3401568" y="1417320"/>
            <a:ext cx="2468880" cy="347472"/>
          </a:xfrm>
          <a:prstGeom prst="rect">
            <a:avLst/>
          </a:prstGeom>
          <a:noFill/>
          <a:ln/>
        </p:spPr>
        <p:txBody>
          <a:bodyPr wrap="square" lIns="0" tIns="0" rIns="0" bIns="0" rtlCol="0" anchor="ctr"/>
          <a:lstStyle/>
          <a:p>
            <a:pPr marL="0" indent="0">
              <a:buNone/>
            </a:pPr>
            <a:r>
              <a:rPr lang="en-US" sz="1300" b="1" dirty="0">
                <a:solidFill>
                  <a:srgbClr val="B85C6E"/>
                </a:solidFill>
                <a:latin typeface="Cambria" pitchFamily="34" charset="0"/>
                <a:ea typeface="Cambria" pitchFamily="34" charset="-122"/>
                <a:cs typeface="Cambria" pitchFamily="34" charset="-120"/>
              </a:rPr>
              <a:t>Contrast</a:t>
            </a:r>
            <a:endParaRPr lang="en-US" sz="1300" dirty="0"/>
          </a:p>
        </p:txBody>
      </p:sp>
      <p:sp>
        <p:nvSpPr>
          <p:cNvPr id="10" name="Text 7"/>
          <p:cNvSpPr/>
          <p:nvPr/>
        </p:nvSpPr>
        <p:spPr>
          <a:xfrm>
            <a:off x="3401568" y="1783080"/>
            <a:ext cx="2468880" cy="658368"/>
          </a:xfrm>
          <a:prstGeom prst="rect">
            <a:avLst/>
          </a:prstGeom>
          <a:noFill/>
          <a:ln/>
        </p:spPr>
        <p:txBody>
          <a:bodyPr wrap="square" rtlCol="0" anchor="ctr"/>
          <a:lstStyle/>
          <a:p>
            <a:pPr marL="0" indent="0">
              <a:buNone/>
            </a:pPr>
            <a:r>
              <a:rPr lang="en-US" sz="1100" i="1" dirty="0">
                <a:solidFill>
                  <a:srgbClr val="445566"/>
                </a:solidFill>
                <a:latin typeface="Calibri" pitchFamily="34" charset="0"/>
                <a:ea typeface="Calibri" pitchFamily="34" charset="-122"/>
                <a:cs typeface="Calibri" pitchFamily="34" charset="-120"/>
              </a:rPr>
              <a:t>however, on the other hand, nevertheless, although, yet</a:t>
            </a:r>
            <a:endParaRPr lang="en-US" sz="1100" dirty="0"/>
          </a:p>
        </p:txBody>
      </p:sp>
      <p:sp>
        <p:nvSpPr>
          <p:cNvPr id="11" name="Shape 8"/>
          <p:cNvSpPr/>
          <p:nvPr/>
        </p:nvSpPr>
        <p:spPr>
          <a:xfrm>
            <a:off x="6217920" y="1325880"/>
            <a:ext cx="2697480" cy="1234440"/>
          </a:xfrm>
          <a:prstGeom prst="roundRect">
            <a:avLst>
              <a:gd name="adj" fmla="val 7407"/>
            </a:avLst>
          </a:prstGeom>
          <a:solidFill>
            <a:srgbClr val="EDF9F3"/>
          </a:solidFill>
          <a:ln w="12700">
            <a:solidFill>
              <a:srgbClr val="B2DFC8"/>
            </a:solidFill>
            <a:prstDash val="solid"/>
          </a:ln>
          <a:effectLst>
            <a:outerShdw blurRad="101600" dist="25400" dir="2700000" algn="bl" rotWithShape="0">
              <a:srgbClr val="000000">
                <a:alpha val="10000"/>
              </a:srgbClr>
            </a:outerShdw>
          </a:effectLst>
        </p:spPr>
        <p:txBody>
          <a:bodyPr/>
          <a:lstStyle/>
          <a:p>
            <a:endParaRPr lang="es-ES"/>
          </a:p>
        </p:txBody>
      </p:sp>
      <p:sp>
        <p:nvSpPr>
          <p:cNvPr id="12" name="Text 9"/>
          <p:cNvSpPr/>
          <p:nvPr/>
        </p:nvSpPr>
        <p:spPr>
          <a:xfrm>
            <a:off x="6327648" y="1417320"/>
            <a:ext cx="2468880" cy="347472"/>
          </a:xfrm>
          <a:prstGeom prst="rect">
            <a:avLst/>
          </a:prstGeom>
          <a:noFill/>
          <a:ln/>
        </p:spPr>
        <p:txBody>
          <a:bodyPr wrap="square" lIns="0" tIns="0" rIns="0" bIns="0" rtlCol="0" anchor="ctr"/>
          <a:lstStyle/>
          <a:p>
            <a:pPr marL="0" indent="0">
              <a:buNone/>
            </a:pPr>
            <a:r>
              <a:rPr lang="en-US" sz="1300" b="1" dirty="0">
                <a:solidFill>
                  <a:srgbClr val="3A9E78"/>
                </a:solidFill>
                <a:latin typeface="Cambria" pitchFamily="34" charset="0"/>
                <a:ea typeface="Cambria" pitchFamily="34" charset="-122"/>
                <a:cs typeface="Cambria" pitchFamily="34" charset="-120"/>
              </a:rPr>
              <a:t>Result / Cause</a:t>
            </a:r>
            <a:endParaRPr lang="en-US" sz="1300" dirty="0"/>
          </a:p>
        </p:txBody>
      </p:sp>
      <p:sp>
        <p:nvSpPr>
          <p:cNvPr id="13" name="Text 10"/>
          <p:cNvSpPr/>
          <p:nvPr/>
        </p:nvSpPr>
        <p:spPr>
          <a:xfrm>
            <a:off x="6327648" y="1783080"/>
            <a:ext cx="2468880" cy="658368"/>
          </a:xfrm>
          <a:prstGeom prst="rect">
            <a:avLst/>
          </a:prstGeom>
          <a:noFill/>
          <a:ln/>
        </p:spPr>
        <p:txBody>
          <a:bodyPr wrap="square" rtlCol="0" anchor="ctr"/>
          <a:lstStyle/>
          <a:p>
            <a:pPr marL="0" indent="0">
              <a:buNone/>
            </a:pPr>
            <a:r>
              <a:rPr lang="en-US" sz="1100" i="1" dirty="0">
                <a:solidFill>
                  <a:srgbClr val="445566"/>
                </a:solidFill>
                <a:latin typeface="Calibri" pitchFamily="34" charset="0"/>
                <a:ea typeface="Calibri" pitchFamily="34" charset="-122"/>
                <a:cs typeface="Calibri" pitchFamily="34" charset="-120"/>
              </a:rPr>
              <a:t>therefore, as a result, consequently, thus, for this reason</a:t>
            </a:r>
            <a:endParaRPr lang="en-US" sz="1100" dirty="0"/>
          </a:p>
        </p:txBody>
      </p:sp>
      <p:sp>
        <p:nvSpPr>
          <p:cNvPr id="14" name="Shape 11"/>
          <p:cNvSpPr/>
          <p:nvPr/>
        </p:nvSpPr>
        <p:spPr>
          <a:xfrm>
            <a:off x="365760" y="2743200"/>
            <a:ext cx="2697480" cy="1234440"/>
          </a:xfrm>
          <a:prstGeom prst="roundRect">
            <a:avLst>
              <a:gd name="adj" fmla="val 7407"/>
            </a:avLst>
          </a:prstGeom>
          <a:solidFill>
            <a:srgbClr val="F3F0FA"/>
          </a:solidFill>
          <a:ln w="12700">
            <a:solidFill>
              <a:srgbClr val="C9C0E8"/>
            </a:solidFill>
            <a:prstDash val="solid"/>
          </a:ln>
          <a:effectLst>
            <a:outerShdw blurRad="101600" dist="25400" dir="2700000" algn="bl" rotWithShape="0">
              <a:srgbClr val="000000">
                <a:alpha val="10000"/>
              </a:srgbClr>
            </a:outerShdw>
          </a:effectLst>
        </p:spPr>
        <p:txBody>
          <a:bodyPr/>
          <a:lstStyle/>
          <a:p>
            <a:endParaRPr lang="es-ES"/>
          </a:p>
        </p:txBody>
      </p:sp>
      <p:sp>
        <p:nvSpPr>
          <p:cNvPr id="15" name="Text 12"/>
          <p:cNvSpPr/>
          <p:nvPr/>
        </p:nvSpPr>
        <p:spPr>
          <a:xfrm>
            <a:off x="475488" y="2834640"/>
            <a:ext cx="2468880" cy="347472"/>
          </a:xfrm>
          <a:prstGeom prst="rect">
            <a:avLst/>
          </a:prstGeom>
          <a:noFill/>
          <a:ln/>
        </p:spPr>
        <p:txBody>
          <a:bodyPr wrap="square" lIns="0" tIns="0" rIns="0" bIns="0" rtlCol="0" anchor="ctr"/>
          <a:lstStyle/>
          <a:p>
            <a:pPr marL="0" indent="0">
              <a:buNone/>
            </a:pPr>
            <a:r>
              <a:rPr lang="en-US" sz="1300" b="1" dirty="0">
                <a:solidFill>
                  <a:srgbClr val="7B6EAB"/>
                </a:solidFill>
                <a:latin typeface="Cambria" pitchFamily="34" charset="0"/>
                <a:ea typeface="Cambria" pitchFamily="34" charset="-122"/>
                <a:cs typeface="Cambria" pitchFamily="34" charset="-120"/>
              </a:rPr>
              <a:t>Sequence</a:t>
            </a:r>
            <a:endParaRPr lang="en-US" sz="1300" dirty="0"/>
          </a:p>
        </p:txBody>
      </p:sp>
      <p:sp>
        <p:nvSpPr>
          <p:cNvPr id="16" name="Text 13"/>
          <p:cNvSpPr/>
          <p:nvPr/>
        </p:nvSpPr>
        <p:spPr>
          <a:xfrm>
            <a:off x="475488" y="3200400"/>
            <a:ext cx="2468880" cy="658368"/>
          </a:xfrm>
          <a:prstGeom prst="rect">
            <a:avLst/>
          </a:prstGeom>
          <a:noFill/>
          <a:ln/>
        </p:spPr>
        <p:txBody>
          <a:bodyPr wrap="square" rtlCol="0" anchor="ctr"/>
          <a:lstStyle/>
          <a:p>
            <a:pPr marL="0" indent="0">
              <a:buNone/>
            </a:pPr>
            <a:r>
              <a:rPr lang="en-US" sz="1100" i="1" dirty="0">
                <a:solidFill>
                  <a:srgbClr val="445566"/>
                </a:solidFill>
                <a:latin typeface="Calibri" pitchFamily="34" charset="0"/>
                <a:ea typeface="Calibri" pitchFamily="34" charset="-122"/>
                <a:cs typeface="Calibri" pitchFamily="34" charset="-120"/>
              </a:rPr>
              <a:t>first, second, then, next, finally, after that</a:t>
            </a:r>
            <a:endParaRPr lang="en-US" sz="1100" dirty="0"/>
          </a:p>
        </p:txBody>
      </p:sp>
      <p:sp>
        <p:nvSpPr>
          <p:cNvPr id="17" name="Shape 14"/>
          <p:cNvSpPr/>
          <p:nvPr/>
        </p:nvSpPr>
        <p:spPr>
          <a:xfrm>
            <a:off x="3291840" y="2743200"/>
            <a:ext cx="2697480" cy="1234440"/>
          </a:xfrm>
          <a:prstGeom prst="roundRect">
            <a:avLst>
              <a:gd name="adj" fmla="val 7407"/>
            </a:avLst>
          </a:prstGeom>
          <a:solidFill>
            <a:srgbClr val="FFF4E8"/>
          </a:solidFill>
          <a:ln w="12700">
            <a:solidFill>
              <a:srgbClr val="F2C99A"/>
            </a:solidFill>
            <a:prstDash val="solid"/>
          </a:ln>
          <a:effectLst>
            <a:outerShdw blurRad="101600" dist="25400" dir="2700000" algn="bl" rotWithShape="0">
              <a:srgbClr val="000000">
                <a:alpha val="10000"/>
              </a:srgbClr>
            </a:outerShdw>
          </a:effectLst>
        </p:spPr>
        <p:txBody>
          <a:bodyPr/>
          <a:lstStyle/>
          <a:p>
            <a:endParaRPr lang="es-ES"/>
          </a:p>
        </p:txBody>
      </p:sp>
      <p:sp>
        <p:nvSpPr>
          <p:cNvPr id="18" name="Text 15"/>
          <p:cNvSpPr/>
          <p:nvPr/>
        </p:nvSpPr>
        <p:spPr>
          <a:xfrm>
            <a:off x="3401568" y="2834640"/>
            <a:ext cx="2468880" cy="347472"/>
          </a:xfrm>
          <a:prstGeom prst="rect">
            <a:avLst/>
          </a:prstGeom>
          <a:noFill/>
          <a:ln/>
        </p:spPr>
        <p:txBody>
          <a:bodyPr wrap="square" lIns="0" tIns="0" rIns="0" bIns="0" rtlCol="0" anchor="ctr"/>
          <a:lstStyle/>
          <a:p>
            <a:pPr marL="0" indent="0">
              <a:buNone/>
            </a:pPr>
            <a:r>
              <a:rPr lang="en-US" sz="1300" b="1" dirty="0">
                <a:solidFill>
                  <a:srgbClr val="C0793A"/>
                </a:solidFill>
                <a:latin typeface="Cambria" pitchFamily="34" charset="0"/>
                <a:ea typeface="Cambria" pitchFamily="34" charset="-122"/>
                <a:cs typeface="Cambria" pitchFamily="34" charset="-120"/>
              </a:rPr>
              <a:t>Example</a:t>
            </a:r>
            <a:endParaRPr lang="en-US" sz="1300" dirty="0"/>
          </a:p>
        </p:txBody>
      </p:sp>
      <p:sp>
        <p:nvSpPr>
          <p:cNvPr id="19" name="Text 16"/>
          <p:cNvSpPr/>
          <p:nvPr/>
        </p:nvSpPr>
        <p:spPr>
          <a:xfrm>
            <a:off x="3401568" y="3200400"/>
            <a:ext cx="2468880" cy="658368"/>
          </a:xfrm>
          <a:prstGeom prst="rect">
            <a:avLst/>
          </a:prstGeom>
          <a:noFill/>
          <a:ln/>
        </p:spPr>
        <p:txBody>
          <a:bodyPr wrap="square" rtlCol="0" anchor="ctr"/>
          <a:lstStyle/>
          <a:p>
            <a:pPr marL="0" indent="0">
              <a:buNone/>
            </a:pPr>
            <a:r>
              <a:rPr lang="en-US" sz="1100" i="1" dirty="0">
                <a:solidFill>
                  <a:srgbClr val="445566"/>
                </a:solidFill>
                <a:latin typeface="Calibri" pitchFamily="34" charset="0"/>
                <a:ea typeface="Calibri" pitchFamily="34" charset="-122"/>
                <a:cs typeface="Calibri" pitchFamily="34" charset="-120"/>
              </a:rPr>
              <a:t>for example, for instance, such as, to illustrate</a:t>
            </a:r>
            <a:endParaRPr lang="en-US" sz="1100" dirty="0"/>
          </a:p>
        </p:txBody>
      </p:sp>
      <p:sp>
        <p:nvSpPr>
          <p:cNvPr id="20" name="Shape 17"/>
          <p:cNvSpPr/>
          <p:nvPr/>
        </p:nvSpPr>
        <p:spPr>
          <a:xfrm>
            <a:off x="6217920" y="2743200"/>
            <a:ext cx="2697480" cy="1234440"/>
          </a:xfrm>
          <a:prstGeom prst="roundRect">
            <a:avLst>
              <a:gd name="adj" fmla="val 7407"/>
            </a:avLst>
          </a:prstGeom>
          <a:solidFill>
            <a:srgbClr val="EBF2FA"/>
          </a:solidFill>
          <a:ln w="12700">
            <a:solidFill>
              <a:srgbClr val="C0D4EE"/>
            </a:solidFill>
            <a:prstDash val="solid"/>
          </a:ln>
          <a:effectLst>
            <a:outerShdw blurRad="101600" dist="25400" dir="2700000" algn="bl" rotWithShape="0">
              <a:srgbClr val="000000">
                <a:alpha val="10000"/>
              </a:srgbClr>
            </a:outerShdw>
          </a:effectLst>
        </p:spPr>
        <p:txBody>
          <a:bodyPr/>
          <a:lstStyle/>
          <a:p>
            <a:endParaRPr lang="es-ES"/>
          </a:p>
        </p:txBody>
      </p:sp>
      <p:sp>
        <p:nvSpPr>
          <p:cNvPr id="21" name="Text 18"/>
          <p:cNvSpPr/>
          <p:nvPr/>
        </p:nvSpPr>
        <p:spPr>
          <a:xfrm>
            <a:off x="6327648" y="2834640"/>
            <a:ext cx="2468880" cy="347472"/>
          </a:xfrm>
          <a:prstGeom prst="rect">
            <a:avLst/>
          </a:prstGeom>
          <a:noFill/>
          <a:ln/>
        </p:spPr>
        <p:txBody>
          <a:bodyPr wrap="square" lIns="0" tIns="0" rIns="0" bIns="0" rtlCol="0" anchor="ctr"/>
          <a:lstStyle/>
          <a:p>
            <a:pPr marL="0" indent="0">
              <a:buNone/>
            </a:pPr>
            <a:r>
              <a:rPr lang="en-US" sz="1300" b="1" dirty="0">
                <a:solidFill>
                  <a:srgbClr val="4A7CAB"/>
                </a:solidFill>
                <a:latin typeface="Cambria" pitchFamily="34" charset="0"/>
                <a:ea typeface="Cambria" pitchFamily="34" charset="-122"/>
                <a:cs typeface="Cambria" pitchFamily="34" charset="-120"/>
              </a:rPr>
              <a:t>Summary</a:t>
            </a:r>
            <a:endParaRPr lang="en-US" sz="1300" dirty="0"/>
          </a:p>
        </p:txBody>
      </p:sp>
      <p:sp>
        <p:nvSpPr>
          <p:cNvPr id="22" name="Text 19"/>
          <p:cNvSpPr/>
          <p:nvPr/>
        </p:nvSpPr>
        <p:spPr>
          <a:xfrm>
            <a:off x="6327648" y="3200400"/>
            <a:ext cx="2468880" cy="658368"/>
          </a:xfrm>
          <a:prstGeom prst="rect">
            <a:avLst/>
          </a:prstGeom>
          <a:noFill/>
          <a:ln/>
        </p:spPr>
        <p:txBody>
          <a:bodyPr wrap="square" rtlCol="0" anchor="ctr"/>
          <a:lstStyle/>
          <a:p>
            <a:pPr marL="0" indent="0">
              <a:buNone/>
            </a:pPr>
            <a:r>
              <a:rPr lang="en-US" sz="1100" i="1" dirty="0">
                <a:solidFill>
                  <a:srgbClr val="445566"/>
                </a:solidFill>
                <a:latin typeface="Calibri" pitchFamily="34" charset="0"/>
                <a:ea typeface="Calibri" pitchFamily="34" charset="-122"/>
                <a:cs typeface="Calibri" pitchFamily="34" charset="-120"/>
              </a:rPr>
              <a:t>in conclusion, in summary, to sum up, in short</a:t>
            </a:r>
            <a:endParaRPr lang="en-US" sz="1100" dirty="0"/>
          </a:p>
        </p:txBody>
      </p:sp>
      <p:sp>
        <p:nvSpPr>
          <p:cNvPr id="23" name="Shape 20"/>
          <p:cNvSpPr/>
          <p:nvPr/>
        </p:nvSpPr>
        <p:spPr>
          <a:xfrm>
            <a:off x="365760" y="4315968"/>
            <a:ext cx="8412480" cy="530352"/>
          </a:xfrm>
          <a:prstGeom prst="roundRect">
            <a:avLst>
              <a:gd name="adj" fmla="val 17241"/>
            </a:avLst>
          </a:prstGeom>
          <a:solidFill>
            <a:srgbClr val="EBF6FA"/>
          </a:solidFill>
          <a:ln w="12700">
            <a:solidFill>
              <a:srgbClr val="C5E3EE"/>
            </a:solidFill>
            <a:prstDash val="solid"/>
          </a:ln>
        </p:spPr>
        <p:txBody>
          <a:bodyPr/>
          <a:lstStyle/>
          <a:p>
            <a:endParaRPr lang="es-ES"/>
          </a:p>
        </p:txBody>
      </p:sp>
      <p:sp>
        <p:nvSpPr>
          <p:cNvPr id="24" name="Text 21"/>
          <p:cNvSpPr/>
          <p:nvPr/>
        </p:nvSpPr>
        <p:spPr>
          <a:xfrm>
            <a:off x="548640" y="4370832"/>
            <a:ext cx="8046720" cy="402336"/>
          </a:xfrm>
          <a:prstGeom prst="rect">
            <a:avLst/>
          </a:prstGeom>
          <a:noFill/>
          <a:ln/>
        </p:spPr>
        <p:txBody>
          <a:bodyPr wrap="square" lIns="0" tIns="0" rIns="0" bIns="0" rtlCol="0" anchor="ctr"/>
          <a:lstStyle/>
          <a:p>
            <a:pPr marL="0" indent="0">
              <a:buNone/>
            </a:pPr>
            <a:r>
              <a:rPr lang="en-US" sz="1100" dirty="0">
                <a:solidFill>
                  <a:srgbClr val="0B5A72"/>
                </a:solidFill>
                <a:latin typeface="Calibri" pitchFamily="34" charset="0"/>
                <a:ea typeface="Calibri" pitchFamily="34" charset="-122"/>
                <a:cs typeface="Calibri" pitchFamily="34" charset="-120"/>
              </a:rPr>
              <a:t>💡  Adding transitions to an incoherent paragraph transforms it — combining sentences and bridging ideas makes it significantly more coherent.</a:t>
            </a:r>
            <a:endParaRPr lang="en-US" sz="1100" dirty="0"/>
          </a:p>
        </p:txBody>
      </p:sp>
      <p:sp>
        <p:nvSpPr>
          <p:cNvPr id="25" name="Text 22"/>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26" name="Text 23"/>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27" name="Text 24"/>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37</a:t>
            </a:r>
            <a:endParaRPr lang="en-US" sz="900" dirty="0"/>
          </a:p>
        </p:txBody>
      </p:sp>
      <p:pic>
        <p:nvPicPr>
          <p:cNvPr id="29" name="Audio 28">
            <a:hlinkClick r:id="" action="ppaction://media"/>
            <a:extLst>
              <a:ext uri="{FF2B5EF4-FFF2-40B4-BE49-F238E27FC236}">
                <a16:creationId xmlns:a16="http://schemas.microsoft.com/office/drawing/2014/main" id="{1AF51111-D1E1-CA65-29AC-D3C8C0AA9AE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6154"/>
    </mc:Choice>
    <mc:Fallback>
      <p:transition spd="slow" advTm="36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name="Slide 38">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Text 0"/>
          <p:cNvSpPr/>
          <p:nvPr/>
        </p:nvSpPr>
        <p:spPr>
          <a:xfrm>
            <a:off x="457200" y="228600"/>
            <a:ext cx="7315200" cy="548640"/>
          </a:xfrm>
          <a:prstGeom prst="rect">
            <a:avLst/>
          </a:prstGeom>
          <a:noFill/>
          <a:ln/>
        </p:spPr>
        <p:txBody>
          <a:bodyPr wrap="square" lIns="0" tIns="0" rIns="0" bIns="0" rtlCol="0" anchor="ctr"/>
          <a:lstStyle/>
          <a:p>
            <a:pPr marL="0" indent="0">
              <a:buNone/>
            </a:pPr>
            <a:r>
              <a:rPr lang="en-US" sz="2800" b="1" dirty="0">
                <a:solidFill>
                  <a:srgbClr val="0B5A72"/>
                </a:solidFill>
                <a:latin typeface="Cambria" pitchFamily="34" charset="0"/>
                <a:ea typeface="Cambria" pitchFamily="34" charset="-122"/>
                <a:cs typeface="Cambria" pitchFamily="34" charset="-120"/>
              </a:rPr>
              <a:t>Composition Skills</a:t>
            </a:r>
            <a:endParaRPr lang="en-US" sz="2800" dirty="0"/>
          </a:p>
        </p:txBody>
      </p:sp>
      <p:sp>
        <p:nvSpPr>
          <p:cNvPr id="4" name="Text 1"/>
          <p:cNvSpPr/>
          <p:nvPr/>
        </p:nvSpPr>
        <p:spPr>
          <a:xfrm>
            <a:off x="457200" y="749808"/>
            <a:ext cx="5486400" cy="292608"/>
          </a:xfrm>
          <a:prstGeom prst="rect">
            <a:avLst/>
          </a:prstGeom>
          <a:noFill/>
          <a:ln/>
        </p:spPr>
        <p:txBody>
          <a:bodyPr wrap="square" lIns="0" tIns="0" rIns="0" bIns="0" rtlCol="0" anchor="ctr"/>
          <a:lstStyle/>
          <a:p>
            <a:pPr marL="0" indent="0">
              <a:buNone/>
            </a:pPr>
            <a:r>
              <a:rPr lang="en-US" sz="1400" i="1" dirty="0">
                <a:solidFill>
                  <a:srgbClr val="4A6572"/>
                </a:solidFill>
                <a:latin typeface="Calibri" pitchFamily="34" charset="0"/>
                <a:ea typeface="Calibri" pitchFamily="34" charset="-122"/>
                <a:cs typeface="Calibri" pitchFamily="34" charset="-120"/>
              </a:rPr>
              <a:t>Sentence Parts &amp; Phrases</a:t>
            </a:r>
            <a:endParaRPr lang="en-US" sz="1400" dirty="0"/>
          </a:p>
        </p:txBody>
      </p:sp>
      <p:sp>
        <p:nvSpPr>
          <p:cNvPr id="5" name="Shape 2"/>
          <p:cNvSpPr/>
          <p:nvPr/>
        </p:nvSpPr>
        <p:spPr>
          <a:xfrm>
            <a:off x="365760" y="1115568"/>
            <a:ext cx="2011680" cy="384048"/>
          </a:xfrm>
          <a:prstGeom prst="roundRect">
            <a:avLst>
              <a:gd name="adj" fmla="val 14286"/>
            </a:avLst>
          </a:prstGeom>
          <a:solidFill>
            <a:srgbClr val="2B8CA8"/>
          </a:solidFill>
          <a:ln w="12700">
            <a:solidFill>
              <a:srgbClr val="2B8CA8"/>
            </a:solidFill>
            <a:prstDash val="solid"/>
          </a:ln>
        </p:spPr>
        <p:txBody>
          <a:bodyPr/>
          <a:lstStyle/>
          <a:p>
            <a:endParaRPr lang="es-ES"/>
          </a:p>
        </p:txBody>
      </p:sp>
      <p:sp>
        <p:nvSpPr>
          <p:cNvPr id="6" name="Text 3"/>
          <p:cNvSpPr/>
          <p:nvPr/>
        </p:nvSpPr>
        <p:spPr>
          <a:xfrm>
            <a:off x="365760" y="1115568"/>
            <a:ext cx="2011680" cy="384048"/>
          </a:xfrm>
          <a:prstGeom prst="rect">
            <a:avLst/>
          </a:prstGeom>
          <a:noFill/>
          <a:ln/>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Independent Clause</a:t>
            </a:r>
            <a:endParaRPr lang="en-US" sz="1100" dirty="0"/>
          </a:p>
        </p:txBody>
      </p:sp>
      <p:sp>
        <p:nvSpPr>
          <p:cNvPr id="7" name="Shape 4"/>
          <p:cNvSpPr/>
          <p:nvPr/>
        </p:nvSpPr>
        <p:spPr>
          <a:xfrm>
            <a:off x="2468880" y="1115568"/>
            <a:ext cx="2011680" cy="384048"/>
          </a:xfrm>
          <a:prstGeom prst="roundRect">
            <a:avLst>
              <a:gd name="adj" fmla="val 14286"/>
            </a:avLst>
          </a:prstGeom>
          <a:solidFill>
            <a:srgbClr val="3A9E78"/>
          </a:solidFill>
          <a:ln w="12700">
            <a:solidFill>
              <a:srgbClr val="3A9E78"/>
            </a:solidFill>
            <a:prstDash val="solid"/>
          </a:ln>
        </p:spPr>
        <p:txBody>
          <a:bodyPr/>
          <a:lstStyle/>
          <a:p>
            <a:endParaRPr lang="es-ES"/>
          </a:p>
        </p:txBody>
      </p:sp>
      <p:sp>
        <p:nvSpPr>
          <p:cNvPr id="8" name="Text 5"/>
          <p:cNvSpPr/>
          <p:nvPr/>
        </p:nvSpPr>
        <p:spPr>
          <a:xfrm>
            <a:off x="2468880" y="1115568"/>
            <a:ext cx="2011680" cy="384048"/>
          </a:xfrm>
          <a:prstGeom prst="rect">
            <a:avLst/>
          </a:prstGeom>
          <a:noFill/>
          <a:ln/>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Subject</a:t>
            </a:r>
            <a:endParaRPr lang="en-US" sz="1100" dirty="0"/>
          </a:p>
        </p:txBody>
      </p:sp>
      <p:sp>
        <p:nvSpPr>
          <p:cNvPr id="9" name="Shape 6"/>
          <p:cNvSpPr/>
          <p:nvPr/>
        </p:nvSpPr>
        <p:spPr>
          <a:xfrm>
            <a:off x="4572000" y="1115568"/>
            <a:ext cx="2011680" cy="384048"/>
          </a:xfrm>
          <a:prstGeom prst="roundRect">
            <a:avLst>
              <a:gd name="adj" fmla="val 14286"/>
            </a:avLst>
          </a:prstGeom>
          <a:solidFill>
            <a:srgbClr val="C0793A"/>
          </a:solidFill>
          <a:ln w="12700">
            <a:solidFill>
              <a:srgbClr val="C0793A"/>
            </a:solidFill>
            <a:prstDash val="solid"/>
          </a:ln>
        </p:spPr>
        <p:txBody>
          <a:bodyPr/>
          <a:lstStyle/>
          <a:p>
            <a:endParaRPr lang="es-ES"/>
          </a:p>
        </p:txBody>
      </p:sp>
      <p:sp>
        <p:nvSpPr>
          <p:cNvPr id="10" name="Text 7"/>
          <p:cNvSpPr/>
          <p:nvPr/>
        </p:nvSpPr>
        <p:spPr>
          <a:xfrm>
            <a:off x="4572000" y="1115568"/>
            <a:ext cx="2011680" cy="384048"/>
          </a:xfrm>
          <a:prstGeom prst="rect">
            <a:avLst/>
          </a:prstGeom>
          <a:noFill/>
          <a:ln/>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Verb</a:t>
            </a:r>
            <a:endParaRPr lang="en-US" sz="1100" dirty="0"/>
          </a:p>
        </p:txBody>
      </p:sp>
      <p:sp>
        <p:nvSpPr>
          <p:cNvPr id="11" name="Shape 8"/>
          <p:cNvSpPr/>
          <p:nvPr/>
        </p:nvSpPr>
        <p:spPr>
          <a:xfrm>
            <a:off x="6675120" y="1115568"/>
            <a:ext cx="2011680" cy="384048"/>
          </a:xfrm>
          <a:prstGeom prst="roundRect">
            <a:avLst>
              <a:gd name="adj" fmla="val 14286"/>
            </a:avLst>
          </a:prstGeom>
          <a:solidFill>
            <a:srgbClr val="7B6EAB"/>
          </a:solidFill>
          <a:ln w="12700">
            <a:solidFill>
              <a:srgbClr val="7B6EAB"/>
            </a:solidFill>
            <a:prstDash val="solid"/>
          </a:ln>
        </p:spPr>
        <p:txBody>
          <a:bodyPr/>
          <a:lstStyle/>
          <a:p>
            <a:endParaRPr lang="es-ES"/>
          </a:p>
        </p:txBody>
      </p:sp>
      <p:sp>
        <p:nvSpPr>
          <p:cNvPr id="12" name="Text 9"/>
          <p:cNvSpPr/>
          <p:nvPr/>
        </p:nvSpPr>
        <p:spPr>
          <a:xfrm>
            <a:off x="6675120" y="1115568"/>
            <a:ext cx="2011680" cy="384048"/>
          </a:xfrm>
          <a:prstGeom prst="rect">
            <a:avLst/>
          </a:prstGeom>
          <a:noFill/>
          <a:ln/>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Complement</a:t>
            </a:r>
            <a:endParaRPr lang="en-US" sz="1100" dirty="0"/>
          </a:p>
        </p:txBody>
      </p:sp>
      <p:sp>
        <p:nvSpPr>
          <p:cNvPr id="13" name="Shape 10"/>
          <p:cNvSpPr/>
          <p:nvPr/>
        </p:nvSpPr>
        <p:spPr>
          <a:xfrm>
            <a:off x="365760" y="1536192"/>
            <a:ext cx="2011680" cy="438912"/>
          </a:xfrm>
          <a:prstGeom prst="rect">
            <a:avLst/>
          </a:prstGeom>
          <a:solidFill>
            <a:srgbClr val="F0F8FB"/>
          </a:solidFill>
          <a:ln w="12700">
            <a:solidFill>
              <a:srgbClr val="D0E8F0"/>
            </a:solidFill>
            <a:prstDash val="solid"/>
          </a:ln>
        </p:spPr>
        <p:txBody>
          <a:bodyPr/>
          <a:lstStyle/>
          <a:p>
            <a:endParaRPr lang="es-ES"/>
          </a:p>
        </p:txBody>
      </p:sp>
      <p:sp>
        <p:nvSpPr>
          <p:cNvPr id="14" name="Text 11"/>
          <p:cNvSpPr/>
          <p:nvPr/>
        </p:nvSpPr>
        <p:spPr>
          <a:xfrm>
            <a:off x="411480" y="1554480"/>
            <a:ext cx="1920240" cy="402336"/>
          </a:xfrm>
          <a:prstGeom prst="rect">
            <a:avLst/>
          </a:prstGeom>
          <a:noFill/>
          <a:ln/>
        </p:spPr>
        <p:txBody>
          <a:bodyPr wrap="square" rtlCol="0" anchor="ctr"/>
          <a:lstStyle/>
          <a:p>
            <a:pPr marL="0" indent="0">
              <a:buNone/>
            </a:pPr>
            <a:r>
              <a:rPr lang="en-US" sz="1000" dirty="0">
                <a:solidFill>
                  <a:srgbClr val="334455"/>
                </a:solidFill>
                <a:latin typeface="Calibri" pitchFamily="34" charset="0"/>
                <a:ea typeface="Calibri" pitchFamily="34" charset="-122"/>
                <a:cs typeface="Calibri" pitchFamily="34" charset="-120"/>
              </a:rPr>
              <a:t>Transportation is a problem in many cities.</a:t>
            </a:r>
            <a:endParaRPr lang="en-US" sz="1000" dirty="0"/>
          </a:p>
        </p:txBody>
      </p:sp>
      <p:sp>
        <p:nvSpPr>
          <p:cNvPr id="15" name="Shape 12"/>
          <p:cNvSpPr/>
          <p:nvPr/>
        </p:nvSpPr>
        <p:spPr>
          <a:xfrm>
            <a:off x="2468880" y="1536192"/>
            <a:ext cx="2011680" cy="438912"/>
          </a:xfrm>
          <a:prstGeom prst="rect">
            <a:avLst/>
          </a:prstGeom>
          <a:solidFill>
            <a:srgbClr val="F0F8FB"/>
          </a:solidFill>
          <a:ln w="12700">
            <a:solidFill>
              <a:srgbClr val="D0E8F0"/>
            </a:solidFill>
            <a:prstDash val="solid"/>
          </a:ln>
        </p:spPr>
        <p:txBody>
          <a:bodyPr/>
          <a:lstStyle/>
          <a:p>
            <a:endParaRPr lang="es-ES"/>
          </a:p>
        </p:txBody>
      </p:sp>
      <p:sp>
        <p:nvSpPr>
          <p:cNvPr id="16" name="Text 13"/>
          <p:cNvSpPr/>
          <p:nvPr/>
        </p:nvSpPr>
        <p:spPr>
          <a:xfrm>
            <a:off x="2514600" y="1554480"/>
            <a:ext cx="1920240" cy="402336"/>
          </a:xfrm>
          <a:prstGeom prst="rect">
            <a:avLst/>
          </a:prstGeom>
          <a:noFill/>
          <a:ln/>
        </p:spPr>
        <p:txBody>
          <a:bodyPr wrap="square" rtlCol="0" anchor="ctr"/>
          <a:lstStyle/>
          <a:p>
            <a:pPr marL="0" indent="0">
              <a:buNone/>
            </a:pPr>
            <a:r>
              <a:rPr lang="en-US" sz="1000" dirty="0">
                <a:solidFill>
                  <a:srgbClr val="334455"/>
                </a:solidFill>
                <a:latin typeface="Calibri" pitchFamily="34" charset="0"/>
                <a:ea typeface="Calibri" pitchFamily="34" charset="-122"/>
                <a:cs typeface="Calibri" pitchFamily="34" charset="-120"/>
              </a:rPr>
              <a:t>Transportation</a:t>
            </a:r>
            <a:endParaRPr lang="en-US" sz="1000" dirty="0"/>
          </a:p>
        </p:txBody>
      </p:sp>
      <p:sp>
        <p:nvSpPr>
          <p:cNvPr id="17" name="Shape 14"/>
          <p:cNvSpPr/>
          <p:nvPr/>
        </p:nvSpPr>
        <p:spPr>
          <a:xfrm>
            <a:off x="4572000" y="1536192"/>
            <a:ext cx="2011680" cy="438912"/>
          </a:xfrm>
          <a:prstGeom prst="rect">
            <a:avLst/>
          </a:prstGeom>
          <a:solidFill>
            <a:srgbClr val="F0F8FB"/>
          </a:solidFill>
          <a:ln w="12700">
            <a:solidFill>
              <a:srgbClr val="D0E8F0"/>
            </a:solidFill>
            <a:prstDash val="solid"/>
          </a:ln>
        </p:spPr>
        <p:txBody>
          <a:bodyPr/>
          <a:lstStyle/>
          <a:p>
            <a:endParaRPr lang="es-ES"/>
          </a:p>
        </p:txBody>
      </p:sp>
      <p:sp>
        <p:nvSpPr>
          <p:cNvPr id="18" name="Text 15"/>
          <p:cNvSpPr/>
          <p:nvPr/>
        </p:nvSpPr>
        <p:spPr>
          <a:xfrm>
            <a:off x="4617720" y="1554480"/>
            <a:ext cx="1920240" cy="402336"/>
          </a:xfrm>
          <a:prstGeom prst="rect">
            <a:avLst/>
          </a:prstGeom>
          <a:noFill/>
          <a:ln/>
        </p:spPr>
        <p:txBody>
          <a:bodyPr wrap="square" rtlCol="0" anchor="ctr"/>
          <a:lstStyle/>
          <a:p>
            <a:pPr marL="0" indent="0">
              <a:buNone/>
            </a:pPr>
            <a:r>
              <a:rPr lang="en-US" sz="1000" dirty="0">
                <a:solidFill>
                  <a:srgbClr val="334455"/>
                </a:solidFill>
                <a:latin typeface="Calibri" pitchFamily="34" charset="0"/>
                <a:ea typeface="Calibri" pitchFamily="34" charset="-122"/>
                <a:cs typeface="Calibri" pitchFamily="34" charset="-120"/>
              </a:rPr>
              <a:t>is</a:t>
            </a:r>
            <a:endParaRPr lang="en-US" sz="1000" dirty="0"/>
          </a:p>
        </p:txBody>
      </p:sp>
      <p:sp>
        <p:nvSpPr>
          <p:cNvPr id="19" name="Shape 16"/>
          <p:cNvSpPr/>
          <p:nvPr/>
        </p:nvSpPr>
        <p:spPr>
          <a:xfrm>
            <a:off x="6675120" y="1536192"/>
            <a:ext cx="2011680" cy="438912"/>
          </a:xfrm>
          <a:prstGeom prst="rect">
            <a:avLst/>
          </a:prstGeom>
          <a:solidFill>
            <a:srgbClr val="F0F8FB"/>
          </a:solidFill>
          <a:ln w="12700">
            <a:solidFill>
              <a:srgbClr val="D0E8F0"/>
            </a:solidFill>
            <a:prstDash val="solid"/>
          </a:ln>
        </p:spPr>
        <p:txBody>
          <a:bodyPr/>
          <a:lstStyle/>
          <a:p>
            <a:endParaRPr lang="es-ES"/>
          </a:p>
        </p:txBody>
      </p:sp>
      <p:sp>
        <p:nvSpPr>
          <p:cNvPr id="20" name="Text 17"/>
          <p:cNvSpPr/>
          <p:nvPr/>
        </p:nvSpPr>
        <p:spPr>
          <a:xfrm>
            <a:off x="6720840" y="1554480"/>
            <a:ext cx="1920240" cy="402336"/>
          </a:xfrm>
          <a:prstGeom prst="rect">
            <a:avLst/>
          </a:prstGeom>
          <a:noFill/>
          <a:ln/>
        </p:spPr>
        <p:txBody>
          <a:bodyPr wrap="square" rtlCol="0" anchor="ctr"/>
          <a:lstStyle/>
          <a:p>
            <a:pPr marL="0" indent="0">
              <a:buNone/>
            </a:pPr>
            <a:r>
              <a:rPr lang="en-US" sz="1000" dirty="0">
                <a:solidFill>
                  <a:srgbClr val="334455"/>
                </a:solidFill>
                <a:latin typeface="Calibri" pitchFamily="34" charset="0"/>
                <a:ea typeface="Calibri" pitchFamily="34" charset="-122"/>
                <a:cs typeface="Calibri" pitchFamily="34" charset="-120"/>
              </a:rPr>
              <a:t>a problem in many cities.</a:t>
            </a:r>
            <a:endParaRPr lang="en-US" sz="1000" dirty="0"/>
          </a:p>
        </p:txBody>
      </p:sp>
      <p:sp>
        <p:nvSpPr>
          <p:cNvPr id="21" name="Shape 18"/>
          <p:cNvSpPr/>
          <p:nvPr/>
        </p:nvSpPr>
        <p:spPr>
          <a:xfrm>
            <a:off x="365760" y="2011680"/>
            <a:ext cx="2011680" cy="438912"/>
          </a:xfrm>
          <a:prstGeom prst="rect">
            <a:avLst/>
          </a:prstGeom>
          <a:solidFill>
            <a:srgbClr val="FFFFFF"/>
          </a:solidFill>
          <a:ln w="12700">
            <a:solidFill>
              <a:srgbClr val="D0E8F0"/>
            </a:solidFill>
            <a:prstDash val="solid"/>
          </a:ln>
        </p:spPr>
        <p:txBody>
          <a:bodyPr/>
          <a:lstStyle/>
          <a:p>
            <a:endParaRPr lang="es-ES"/>
          </a:p>
        </p:txBody>
      </p:sp>
      <p:sp>
        <p:nvSpPr>
          <p:cNvPr id="22" name="Text 19"/>
          <p:cNvSpPr/>
          <p:nvPr/>
        </p:nvSpPr>
        <p:spPr>
          <a:xfrm>
            <a:off x="411480" y="2029968"/>
            <a:ext cx="1920240" cy="402336"/>
          </a:xfrm>
          <a:prstGeom prst="rect">
            <a:avLst/>
          </a:prstGeom>
          <a:noFill/>
          <a:ln/>
        </p:spPr>
        <p:txBody>
          <a:bodyPr wrap="square" rtlCol="0" anchor="ctr"/>
          <a:lstStyle/>
          <a:p>
            <a:pPr marL="0" indent="0">
              <a:buNone/>
            </a:pPr>
            <a:r>
              <a:rPr lang="en-US" sz="1000" dirty="0">
                <a:solidFill>
                  <a:srgbClr val="334455"/>
                </a:solidFill>
                <a:latin typeface="Calibri" pitchFamily="34" charset="0"/>
                <a:ea typeface="Calibri" pitchFamily="34" charset="-122"/>
                <a:cs typeface="Calibri" pitchFamily="34" charset="-120"/>
              </a:rPr>
              <a:t>Computers have changed the way we communicate.</a:t>
            </a:r>
            <a:endParaRPr lang="en-US" sz="1000" dirty="0"/>
          </a:p>
        </p:txBody>
      </p:sp>
      <p:sp>
        <p:nvSpPr>
          <p:cNvPr id="23" name="Shape 20"/>
          <p:cNvSpPr/>
          <p:nvPr/>
        </p:nvSpPr>
        <p:spPr>
          <a:xfrm>
            <a:off x="2468880" y="2011680"/>
            <a:ext cx="2011680" cy="438912"/>
          </a:xfrm>
          <a:prstGeom prst="rect">
            <a:avLst/>
          </a:prstGeom>
          <a:solidFill>
            <a:srgbClr val="FFFFFF"/>
          </a:solidFill>
          <a:ln w="12700">
            <a:solidFill>
              <a:srgbClr val="D0E8F0"/>
            </a:solidFill>
            <a:prstDash val="solid"/>
          </a:ln>
        </p:spPr>
        <p:txBody>
          <a:bodyPr/>
          <a:lstStyle/>
          <a:p>
            <a:endParaRPr lang="es-ES"/>
          </a:p>
        </p:txBody>
      </p:sp>
      <p:sp>
        <p:nvSpPr>
          <p:cNvPr id="24" name="Text 21"/>
          <p:cNvSpPr/>
          <p:nvPr/>
        </p:nvSpPr>
        <p:spPr>
          <a:xfrm>
            <a:off x="2514600" y="2029968"/>
            <a:ext cx="1920240" cy="402336"/>
          </a:xfrm>
          <a:prstGeom prst="rect">
            <a:avLst/>
          </a:prstGeom>
          <a:noFill/>
          <a:ln/>
        </p:spPr>
        <p:txBody>
          <a:bodyPr wrap="square" rtlCol="0" anchor="ctr"/>
          <a:lstStyle/>
          <a:p>
            <a:pPr marL="0" indent="0">
              <a:buNone/>
            </a:pPr>
            <a:r>
              <a:rPr lang="en-US" sz="1000" dirty="0">
                <a:solidFill>
                  <a:srgbClr val="334455"/>
                </a:solidFill>
                <a:latin typeface="Calibri" pitchFamily="34" charset="0"/>
                <a:ea typeface="Calibri" pitchFamily="34" charset="-122"/>
                <a:cs typeface="Calibri" pitchFamily="34" charset="-120"/>
              </a:rPr>
              <a:t>Computers</a:t>
            </a:r>
            <a:endParaRPr lang="en-US" sz="1000" dirty="0"/>
          </a:p>
        </p:txBody>
      </p:sp>
      <p:sp>
        <p:nvSpPr>
          <p:cNvPr id="25" name="Shape 22"/>
          <p:cNvSpPr/>
          <p:nvPr/>
        </p:nvSpPr>
        <p:spPr>
          <a:xfrm>
            <a:off x="4572000" y="2011680"/>
            <a:ext cx="2011680" cy="438912"/>
          </a:xfrm>
          <a:prstGeom prst="rect">
            <a:avLst/>
          </a:prstGeom>
          <a:solidFill>
            <a:srgbClr val="FFFFFF"/>
          </a:solidFill>
          <a:ln w="12700">
            <a:solidFill>
              <a:srgbClr val="D0E8F0"/>
            </a:solidFill>
            <a:prstDash val="solid"/>
          </a:ln>
        </p:spPr>
        <p:txBody>
          <a:bodyPr/>
          <a:lstStyle/>
          <a:p>
            <a:endParaRPr lang="es-ES"/>
          </a:p>
        </p:txBody>
      </p:sp>
      <p:sp>
        <p:nvSpPr>
          <p:cNvPr id="26" name="Text 23"/>
          <p:cNvSpPr/>
          <p:nvPr/>
        </p:nvSpPr>
        <p:spPr>
          <a:xfrm>
            <a:off x="4617720" y="2029968"/>
            <a:ext cx="1920240" cy="402336"/>
          </a:xfrm>
          <a:prstGeom prst="rect">
            <a:avLst/>
          </a:prstGeom>
          <a:noFill/>
          <a:ln/>
        </p:spPr>
        <p:txBody>
          <a:bodyPr wrap="square" rtlCol="0" anchor="ctr"/>
          <a:lstStyle/>
          <a:p>
            <a:pPr marL="0" indent="0">
              <a:buNone/>
            </a:pPr>
            <a:r>
              <a:rPr lang="en-US" sz="1000" dirty="0">
                <a:solidFill>
                  <a:srgbClr val="334455"/>
                </a:solidFill>
                <a:latin typeface="Calibri" pitchFamily="34" charset="0"/>
                <a:ea typeface="Calibri" pitchFamily="34" charset="-122"/>
                <a:cs typeface="Calibri" pitchFamily="34" charset="-120"/>
              </a:rPr>
              <a:t>have changed</a:t>
            </a:r>
            <a:endParaRPr lang="en-US" sz="1000" dirty="0"/>
          </a:p>
        </p:txBody>
      </p:sp>
      <p:sp>
        <p:nvSpPr>
          <p:cNvPr id="27" name="Shape 24"/>
          <p:cNvSpPr/>
          <p:nvPr/>
        </p:nvSpPr>
        <p:spPr>
          <a:xfrm>
            <a:off x="6675120" y="2011680"/>
            <a:ext cx="2011680" cy="438912"/>
          </a:xfrm>
          <a:prstGeom prst="rect">
            <a:avLst/>
          </a:prstGeom>
          <a:solidFill>
            <a:srgbClr val="FFFFFF"/>
          </a:solidFill>
          <a:ln w="12700">
            <a:solidFill>
              <a:srgbClr val="D0E8F0"/>
            </a:solidFill>
            <a:prstDash val="solid"/>
          </a:ln>
        </p:spPr>
        <p:txBody>
          <a:bodyPr/>
          <a:lstStyle/>
          <a:p>
            <a:endParaRPr lang="es-ES"/>
          </a:p>
        </p:txBody>
      </p:sp>
      <p:sp>
        <p:nvSpPr>
          <p:cNvPr id="28" name="Text 25"/>
          <p:cNvSpPr/>
          <p:nvPr/>
        </p:nvSpPr>
        <p:spPr>
          <a:xfrm>
            <a:off x="6720840" y="2029968"/>
            <a:ext cx="1920240" cy="402336"/>
          </a:xfrm>
          <a:prstGeom prst="rect">
            <a:avLst/>
          </a:prstGeom>
          <a:noFill/>
          <a:ln/>
        </p:spPr>
        <p:txBody>
          <a:bodyPr wrap="square" rtlCol="0" anchor="ctr"/>
          <a:lstStyle/>
          <a:p>
            <a:pPr marL="0" indent="0">
              <a:buNone/>
            </a:pPr>
            <a:r>
              <a:rPr lang="en-US" sz="1000" dirty="0">
                <a:solidFill>
                  <a:srgbClr val="334455"/>
                </a:solidFill>
                <a:latin typeface="Calibri" pitchFamily="34" charset="0"/>
                <a:ea typeface="Calibri" pitchFamily="34" charset="-122"/>
                <a:cs typeface="Calibri" pitchFamily="34" charset="-120"/>
              </a:rPr>
              <a:t>the way we communicate.</a:t>
            </a:r>
            <a:endParaRPr lang="en-US" sz="1000" dirty="0"/>
          </a:p>
        </p:txBody>
      </p:sp>
      <p:sp>
        <p:nvSpPr>
          <p:cNvPr id="29" name="Shape 26"/>
          <p:cNvSpPr/>
          <p:nvPr/>
        </p:nvSpPr>
        <p:spPr>
          <a:xfrm>
            <a:off x="365760" y="2487168"/>
            <a:ext cx="2011680" cy="438912"/>
          </a:xfrm>
          <a:prstGeom prst="rect">
            <a:avLst/>
          </a:prstGeom>
          <a:solidFill>
            <a:srgbClr val="F0F8FB"/>
          </a:solidFill>
          <a:ln w="12700">
            <a:solidFill>
              <a:srgbClr val="D0E8F0"/>
            </a:solidFill>
            <a:prstDash val="solid"/>
          </a:ln>
        </p:spPr>
        <p:txBody>
          <a:bodyPr/>
          <a:lstStyle/>
          <a:p>
            <a:endParaRPr lang="es-ES"/>
          </a:p>
        </p:txBody>
      </p:sp>
      <p:sp>
        <p:nvSpPr>
          <p:cNvPr id="30" name="Text 27"/>
          <p:cNvSpPr/>
          <p:nvPr/>
        </p:nvSpPr>
        <p:spPr>
          <a:xfrm>
            <a:off x="411480" y="2505456"/>
            <a:ext cx="1920240" cy="402336"/>
          </a:xfrm>
          <a:prstGeom prst="rect">
            <a:avLst/>
          </a:prstGeom>
          <a:noFill/>
          <a:ln/>
        </p:spPr>
        <p:txBody>
          <a:bodyPr wrap="square" rtlCol="0" anchor="ctr"/>
          <a:lstStyle/>
          <a:p>
            <a:pPr marL="0" indent="0">
              <a:buNone/>
            </a:pPr>
            <a:r>
              <a:rPr lang="en-US" sz="1000" dirty="0">
                <a:solidFill>
                  <a:srgbClr val="334455"/>
                </a:solidFill>
                <a:latin typeface="Calibri" pitchFamily="34" charset="0"/>
                <a:ea typeface="Calibri" pitchFamily="34" charset="-122"/>
                <a:cs typeface="Calibri" pitchFamily="34" charset="-120"/>
              </a:rPr>
              <a:t>Students study history to understand the past.</a:t>
            </a:r>
            <a:endParaRPr lang="en-US" sz="1000" dirty="0"/>
          </a:p>
        </p:txBody>
      </p:sp>
      <p:sp>
        <p:nvSpPr>
          <p:cNvPr id="31" name="Shape 28"/>
          <p:cNvSpPr/>
          <p:nvPr/>
        </p:nvSpPr>
        <p:spPr>
          <a:xfrm>
            <a:off x="2468880" y="2487168"/>
            <a:ext cx="2011680" cy="438912"/>
          </a:xfrm>
          <a:prstGeom prst="rect">
            <a:avLst/>
          </a:prstGeom>
          <a:solidFill>
            <a:srgbClr val="F0F8FB"/>
          </a:solidFill>
          <a:ln w="12700">
            <a:solidFill>
              <a:srgbClr val="D0E8F0"/>
            </a:solidFill>
            <a:prstDash val="solid"/>
          </a:ln>
        </p:spPr>
        <p:txBody>
          <a:bodyPr/>
          <a:lstStyle/>
          <a:p>
            <a:endParaRPr lang="es-ES"/>
          </a:p>
        </p:txBody>
      </p:sp>
      <p:sp>
        <p:nvSpPr>
          <p:cNvPr id="32" name="Text 29"/>
          <p:cNvSpPr/>
          <p:nvPr/>
        </p:nvSpPr>
        <p:spPr>
          <a:xfrm>
            <a:off x="2514600" y="2505456"/>
            <a:ext cx="1920240" cy="402336"/>
          </a:xfrm>
          <a:prstGeom prst="rect">
            <a:avLst/>
          </a:prstGeom>
          <a:noFill/>
          <a:ln/>
        </p:spPr>
        <p:txBody>
          <a:bodyPr wrap="square" rtlCol="0" anchor="ctr"/>
          <a:lstStyle/>
          <a:p>
            <a:pPr marL="0" indent="0">
              <a:buNone/>
            </a:pPr>
            <a:r>
              <a:rPr lang="en-US" sz="1000" dirty="0">
                <a:solidFill>
                  <a:srgbClr val="334455"/>
                </a:solidFill>
                <a:latin typeface="Calibri" pitchFamily="34" charset="0"/>
                <a:ea typeface="Calibri" pitchFamily="34" charset="-122"/>
                <a:cs typeface="Calibri" pitchFamily="34" charset="-120"/>
              </a:rPr>
              <a:t>Students</a:t>
            </a:r>
            <a:endParaRPr lang="en-US" sz="1000" dirty="0"/>
          </a:p>
        </p:txBody>
      </p:sp>
      <p:sp>
        <p:nvSpPr>
          <p:cNvPr id="33" name="Shape 30"/>
          <p:cNvSpPr/>
          <p:nvPr/>
        </p:nvSpPr>
        <p:spPr>
          <a:xfrm>
            <a:off x="4572000" y="2487168"/>
            <a:ext cx="2011680" cy="438912"/>
          </a:xfrm>
          <a:prstGeom prst="rect">
            <a:avLst/>
          </a:prstGeom>
          <a:solidFill>
            <a:srgbClr val="F0F8FB"/>
          </a:solidFill>
          <a:ln w="12700">
            <a:solidFill>
              <a:srgbClr val="D0E8F0"/>
            </a:solidFill>
            <a:prstDash val="solid"/>
          </a:ln>
        </p:spPr>
        <p:txBody>
          <a:bodyPr/>
          <a:lstStyle/>
          <a:p>
            <a:endParaRPr lang="es-ES"/>
          </a:p>
        </p:txBody>
      </p:sp>
      <p:sp>
        <p:nvSpPr>
          <p:cNvPr id="34" name="Text 31"/>
          <p:cNvSpPr/>
          <p:nvPr/>
        </p:nvSpPr>
        <p:spPr>
          <a:xfrm>
            <a:off x="4617720" y="2505456"/>
            <a:ext cx="1920240" cy="402336"/>
          </a:xfrm>
          <a:prstGeom prst="rect">
            <a:avLst/>
          </a:prstGeom>
          <a:noFill/>
          <a:ln/>
        </p:spPr>
        <p:txBody>
          <a:bodyPr wrap="square" rtlCol="0" anchor="ctr"/>
          <a:lstStyle/>
          <a:p>
            <a:pPr marL="0" indent="0">
              <a:buNone/>
            </a:pPr>
            <a:r>
              <a:rPr lang="en-US" sz="1000" dirty="0">
                <a:solidFill>
                  <a:srgbClr val="334455"/>
                </a:solidFill>
                <a:latin typeface="Calibri" pitchFamily="34" charset="0"/>
                <a:ea typeface="Calibri" pitchFamily="34" charset="-122"/>
                <a:cs typeface="Calibri" pitchFamily="34" charset="-120"/>
              </a:rPr>
              <a:t>study</a:t>
            </a:r>
            <a:endParaRPr lang="en-US" sz="1000" dirty="0"/>
          </a:p>
        </p:txBody>
      </p:sp>
      <p:sp>
        <p:nvSpPr>
          <p:cNvPr id="35" name="Shape 32"/>
          <p:cNvSpPr/>
          <p:nvPr/>
        </p:nvSpPr>
        <p:spPr>
          <a:xfrm>
            <a:off x="6675120" y="2487168"/>
            <a:ext cx="2011680" cy="438912"/>
          </a:xfrm>
          <a:prstGeom prst="rect">
            <a:avLst/>
          </a:prstGeom>
          <a:solidFill>
            <a:srgbClr val="F0F8FB"/>
          </a:solidFill>
          <a:ln w="12700">
            <a:solidFill>
              <a:srgbClr val="D0E8F0"/>
            </a:solidFill>
            <a:prstDash val="solid"/>
          </a:ln>
        </p:spPr>
        <p:txBody>
          <a:bodyPr/>
          <a:lstStyle/>
          <a:p>
            <a:endParaRPr lang="es-ES"/>
          </a:p>
        </p:txBody>
      </p:sp>
      <p:sp>
        <p:nvSpPr>
          <p:cNvPr id="36" name="Text 33"/>
          <p:cNvSpPr/>
          <p:nvPr/>
        </p:nvSpPr>
        <p:spPr>
          <a:xfrm>
            <a:off x="6720840" y="2505456"/>
            <a:ext cx="1920240" cy="402336"/>
          </a:xfrm>
          <a:prstGeom prst="rect">
            <a:avLst/>
          </a:prstGeom>
          <a:noFill/>
          <a:ln/>
        </p:spPr>
        <p:txBody>
          <a:bodyPr wrap="square" rtlCol="0" anchor="ctr"/>
          <a:lstStyle/>
          <a:p>
            <a:pPr marL="0" indent="0">
              <a:buNone/>
            </a:pPr>
            <a:r>
              <a:rPr lang="en-US" sz="1000" dirty="0">
                <a:solidFill>
                  <a:srgbClr val="334455"/>
                </a:solidFill>
                <a:latin typeface="Calibri" pitchFamily="34" charset="0"/>
                <a:ea typeface="Calibri" pitchFamily="34" charset="-122"/>
                <a:cs typeface="Calibri" pitchFamily="34" charset="-120"/>
              </a:rPr>
              <a:t>history to understand the past.</a:t>
            </a:r>
            <a:endParaRPr lang="en-US" sz="1000" dirty="0"/>
          </a:p>
        </p:txBody>
      </p:sp>
      <p:sp>
        <p:nvSpPr>
          <p:cNvPr id="37" name="Shape 34"/>
          <p:cNvSpPr/>
          <p:nvPr/>
        </p:nvSpPr>
        <p:spPr>
          <a:xfrm>
            <a:off x="365760" y="3108960"/>
            <a:ext cx="8412480" cy="1691640"/>
          </a:xfrm>
          <a:prstGeom prst="roundRect">
            <a:avLst>
              <a:gd name="adj" fmla="val 6486"/>
            </a:avLst>
          </a:prstGeom>
          <a:solidFill>
            <a:srgbClr val="FFF8F0"/>
          </a:solidFill>
          <a:ln w="12700">
            <a:solidFill>
              <a:srgbClr val="F2C99A"/>
            </a:solidFill>
            <a:prstDash val="solid"/>
          </a:ln>
        </p:spPr>
        <p:txBody>
          <a:bodyPr/>
          <a:lstStyle/>
          <a:p>
            <a:endParaRPr lang="es-ES"/>
          </a:p>
        </p:txBody>
      </p:sp>
      <p:sp>
        <p:nvSpPr>
          <p:cNvPr id="38" name="Text 35"/>
          <p:cNvSpPr/>
          <p:nvPr/>
        </p:nvSpPr>
        <p:spPr>
          <a:xfrm>
            <a:off x="548640" y="3182112"/>
            <a:ext cx="8046720" cy="329184"/>
          </a:xfrm>
          <a:prstGeom prst="rect">
            <a:avLst/>
          </a:prstGeom>
          <a:noFill/>
          <a:ln/>
        </p:spPr>
        <p:txBody>
          <a:bodyPr wrap="square" lIns="0" tIns="0" rIns="0" bIns="0" rtlCol="0" anchor="ctr"/>
          <a:lstStyle/>
          <a:p>
            <a:pPr marL="0" indent="0">
              <a:buNone/>
            </a:pPr>
            <a:r>
              <a:rPr lang="en-US" sz="1400" b="1" dirty="0">
                <a:solidFill>
                  <a:srgbClr val="C06020"/>
                </a:solidFill>
                <a:latin typeface="Cambria" pitchFamily="34" charset="0"/>
                <a:ea typeface="Cambria" pitchFamily="34" charset="-122"/>
                <a:cs typeface="Cambria" pitchFamily="34" charset="-120"/>
              </a:rPr>
              <a:t>Phrases</a:t>
            </a:r>
            <a:endParaRPr lang="en-US" sz="1400" dirty="0"/>
          </a:p>
        </p:txBody>
      </p:sp>
      <p:sp>
        <p:nvSpPr>
          <p:cNvPr id="39" name="Text 36"/>
          <p:cNvSpPr/>
          <p:nvPr/>
        </p:nvSpPr>
        <p:spPr>
          <a:xfrm>
            <a:off x="548640" y="3529584"/>
            <a:ext cx="8046720" cy="411480"/>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A phrase is a group of words that is NOT a complete sentence. It lacks either a subject, a verb, or both.</a:t>
            </a:r>
            <a:endParaRPr lang="en-US" sz="1200" dirty="0"/>
          </a:p>
        </p:txBody>
      </p:sp>
      <p:sp>
        <p:nvSpPr>
          <p:cNvPr id="40" name="Text 37"/>
          <p:cNvSpPr/>
          <p:nvPr/>
        </p:nvSpPr>
        <p:spPr>
          <a:xfrm>
            <a:off x="548640" y="3986784"/>
            <a:ext cx="8046720" cy="566928"/>
          </a:xfrm>
          <a:prstGeom prst="rect">
            <a:avLst/>
          </a:prstGeom>
          <a:noFill/>
          <a:ln/>
        </p:spPr>
        <p:txBody>
          <a:bodyPr wrap="square" rtlCol="0" anchor="ctr"/>
          <a:lstStyle/>
          <a:p>
            <a:pPr marL="0" indent="0">
              <a:buNone/>
            </a:pPr>
            <a:r>
              <a:rPr lang="en-US" sz="1200" b="1" dirty="0">
                <a:solidFill>
                  <a:srgbClr val="C06020"/>
                </a:solidFill>
                <a:latin typeface="Calibri" pitchFamily="34" charset="0"/>
                <a:ea typeface="Calibri" pitchFamily="34" charset="-122"/>
                <a:cs typeface="Calibri" pitchFamily="34" charset="-120"/>
              </a:rPr>
              <a:t>Examples:  </a:t>
            </a:r>
            <a:r>
              <a:rPr lang="en-US" sz="1200" i="1" dirty="0">
                <a:solidFill>
                  <a:srgbClr val="334455"/>
                </a:solidFill>
                <a:latin typeface="Calibri" pitchFamily="34" charset="0"/>
                <a:ea typeface="Calibri" pitchFamily="34" charset="-122"/>
                <a:cs typeface="Calibri" pitchFamily="34" charset="-120"/>
              </a:rPr>
              <a:t>"a few products"   "on a few occasions"   "in those days"</a:t>
            </a:r>
            <a:endParaRPr lang="en-US" sz="1200" dirty="0"/>
          </a:p>
        </p:txBody>
      </p:sp>
      <p:sp>
        <p:nvSpPr>
          <p:cNvPr id="41" name="Text 38"/>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42" name="Text 39"/>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43" name="Text 40"/>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38</a:t>
            </a:r>
            <a:endParaRPr lang="en-US" sz="900" dirty="0"/>
          </a:p>
        </p:txBody>
      </p:sp>
      <p:pic>
        <p:nvPicPr>
          <p:cNvPr id="45" name="Audio 44">
            <a:hlinkClick r:id="" action="ppaction://media"/>
            <a:extLst>
              <a:ext uri="{FF2B5EF4-FFF2-40B4-BE49-F238E27FC236}">
                <a16:creationId xmlns:a16="http://schemas.microsoft.com/office/drawing/2014/main" id="{DC2660D2-0A11-D6A3-9C2B-7A1B8077507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34"/>
    </mc:Choice>
    <mc:Fallback>
      <p:transition spd="slow" advTm="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name="Slide 39">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Text 0"/>
          <p:cNvSpPr/>
          <p:nvPr/>
        </p:nvSpPr>
        <p:spPr>
          <a:xfrm>
            <a:off x="457200" y="228600"/>
            <a:ext cx="7315200" cy="548640"/>
          </a:xfrm>
          <a:prstGeom prst="rect">
            <a:avLst/>
          </a:prstGeom>
          <a:noFill/>
          <a:ln/>
        </p:spPr>
        <p:txBody>
          <a:bodyPr wrap="square" lIns="0" tIns="0" rIns="0" bIns="0" rtlCol="0" anchor="ctr"/>
          <a:lstStyle/>
          <a:p>
            <a:pPr marL="0" indent="0">
              <a:buNone/>
            </a:pPr>
            <a:r>
              <a:rPr lang="en-US" sz="2800" b="1" dirty="0">
                <a:solidFill>
                  <a:srgbClr val="0B5A72"/>
                </a:solidFill>
                <a:latin typeface="Cambria" pitchFamily="34" charset="0"/>
                <a:ea typeface="Cambria" pitchFamily="34" charset="-122"/>
                <a:cs typeface="Cambria" pitchFamily="34" charset="-120"/>
              </a:rPr>
              <a:t>Sentence Fragments</a:t>
            </a:r>
            <a:endParaRPr lang="en-US" sz="2800" dirty="0"/>
          </a:p>
        </p:txBody>
      </p:sp>
      <p:sp>
        <p:nvSpPr>
          <p:cNvPr id="4" name="Text 1"/>
          <p:cNvSpPr/>
          <p:nvPr/>
        </p:nvSpPr>
        <p:spPr>
          <a:xfrm>
            <a:off x="457200" y="804672"/>
            <a:ext cx="8229600" cy="365760"/>
          </a:xfrm>
          <a:prstGeom prst="rect">
            <a:avLst/>
          </a:prstGeom>
          <a:noFill/>
          <a:ln/>
        </p:spPr>
        <p:txBody>
          <a:bodyPr wrap="square" rtlCol="0" anchor="ctr"/>
          <a:lstStyle/>
          <a:p>
            <a:pPr marL="0" indent="0">
              <a:buNone/>
            </a:pPr>
            <a:r>
              <a:rPr lang="en-US" sz="1300" dirty="0">
                <a:solidFill>
                  <a:srgbClr val="4A6572"/>
                </a:solidFill>
                <a:latin typeface="Calibri" pitchFamily="34" charset="0"/>
                <a:ea typeface="Calibri" pitchFamily="34" charset="-122"/>
                <a:cs typeface="Calibri" pitchFamily="34" charset="-120"/>
              </a:rPr>
              <a:t>A serious writing error — a dependent clause or phrase mistakenly written as a complete sentence.</a:t>
            </a:r>
            <a:endParaRPr lang="en-US" sz="1300" dirty="0"/>
          </a:p>
        </p:txBody>
      </p:sp>
      <p:sp>
        <p:nvSpPr>
          <p:cNvPr id="5" name="Shape 2"/>
          <p:cNvSpPr/>
          <p:nvPr/>
        </p:nvSpPr>
        <p:spPr>
          <a:xfrm>
            <a:off x="365760" y="1298448"/>
            <a:ext cx="4114800" cy="2377440"/>
          </a:xfrm>
          <a:prstGeom prst="roundRect">
            <a:avLst>
              <a:gd name="adj" fmla="val 4615"/>
            </a:avLst>
          </a:prstGeom>
          <a:solidFill>
            <a:srgbClr val="FDF0F3"/>
          </a:solidFill>
          <a:ln w="12700">
            <a:solidFill>
              <a:srgbClr val="EEC0CB"/>
            </a:solidFill>
            <a:prstDash val="solid"/>
          </a:ln>
          <a:effectLst>
            <a:outerShdw blurRad="101600" dist="25400" dir="2700000" algn="bl" rotWithShape="0">
              <a:srgbClr val="000000">
                <a:alpha val="10000"/>
              </a:srgbClr>
            </a:outerShdw>
          </a:effectLst>
        </p:spPr>
        <p:txBody>
          <a:bodyPr/>
          <a:lstStyle/>
          <a:p>
            <a:endParaRPr lang="es-ES"/>
          </a:p>
        </p:txBody>
      </p:sp>
      <p:sp>
        <p:nvSpPr>
          <p:cNvPr id="6" name="Text 3"/>
          <p:cNvSpPr/>
          <p:nvPr/>
        </p:nvSpPr>
        <p:spPr>
          <a:xfrm>
            <a:off x="548640" y="1389888"/>
            <a:ext cx="3749040" cy="347472"/>
          </a:xfrm>
          <a:prstGeom prst="rect">
            <a:avLst/>
          </a:prstGeom>
          <a:noFill/>
          <a:ln/>
        </p:spPr>
        <p:txBody>
          <a:bodyPr wrap="square" lIns="0" tIns="0" rIns="0" bIns="0" rtlCol="0" anchor="ctr"/>
          <a:lstStyle/>
          <a:p>
            <a:pPr marL="0" indent="0">
              <a:buNone/>
            </a:pPr>
            <a:r>
              <a:rPr lang="en-US" sz="1400" b="1" dirty="0">
                <a:solidFill>
                  <a:srgbClr val="B85C6E"/>
                </a:solidFill>
                <a:latin typeface="Cambria" pitchFamily="34" charset="0"/>
                <a:ea typeface="Cambria" pitchFamily="34" charset="-122"/>
                <a:cs typeface="Cambria" pitchFamily="34" charset="-120"/>
              </a:rPr>
              <a:t>Fragment = Phrase</a:t>
            </a:r>
            <a:endParaRPr lang="en-US" sz="1400" dirty="0"/>
          </a:p>
        </p:txBody>
      </p:sp>
      <p:sp>
        <p:nvSpPr>
          <p:cNvPr id="7" name="Text 4"/>
          <p:cNvSpPr/>
          <p:nvPr/>
        </p:nvSpPr>
        <p:spPr>
          <a:xfrm>
            <a:off x="548640" y="1783080"/>
            <a:ext cx="3749040" cy="594360"/>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Add a subject, a verb, or both to make it a complete independent clause.</a:t>
            </a:r>
            <a:endParaRPr lang="en-US" sz="1200" dirty="0"/>
          </a:p>
        </p:txBody>
      </p:sp>
      <p:sp>
        <p:nvSpPr>
          <p:cNvPr id="8" name="Shape 5"/>
          <p:cNvSpPr/>
          <p:nvPr/>
        </p:nvSpPr>
        <p:spPr>
          <a:xfrm>
            <a:off x="548640" y="2423160"/>
            <a:ext cx="3749040" cy="347472"/>
          </a:xfrm>
          <a:prstGeom prst="roundRect">
            <a:avLst>
              <a:gd name="adj" fmla="val 15789"/>
            </a:avLst>
          </a:prstGeom>
          <a:solidFill>
            <a:srgbClr val="FDE0E6"/>
          </a:solidFill>
          <a:ln w="12700">
            <a:solidFill>
              <a:srgbClr val="EEC0CB"/>
            </a:solidFill>
            <a:prstDash val="solid"/>
          </a:ln>
        </p:spPr>
        <p:txBody>
          <a:bodyPr/>
          <a:lstStyle/>
          <a:p>
            <a:endParaRPr lang="es-ES"/>
          </a:p>
        </p:txBody>
      </p:sp>
      <p:sp>
        <p:nvSpPr>
          <p:cNvPr id="9" name="Text 6"/>
          <p:cNvSpPr/>
          <p:nvPr/>
        </p:nvSpPr>
        <p:spPr>
          <a:xfrm>
            <a:off x="640080" y="2441448"/>
            <a:ext cx="3566160" cy="310896"/>
          </a:xfrm>
          <a:prstGeom prst="rect">
            <a:avLst/>
          </a:prstGeom>
          <a:noFill/>
          <a:ln/>
        </p:spPr>
        <p:txBody>
          <a:bodyPr wrap="square" lIns="0" tIns="0" rIns="0" bIns="0" rtlCol="0" anchor="ctr"/>
          <a:lstStyle/>
          <a:p>
            <a:pPr marL="0" indent="0">
              <a:buNone/>
            </a:pPr>
            <a:r>
              <a:rPr lang="en-US" sz="1100" i="1" dirty="0">
                <a:solidFill>
                  <a:srgbClr val="B85C6E"/>
                </a:solidFill>
                <a:latin typeface="Calibri" pitchFamily="34" charset="0"/>
                <a:ea typeface="Calibri" pitchFamily="34" charset="-122"/>
                <a:cs typeface="Calibri" pitchFamily="34" charset="-120"/>
              </a:rPr>
              <a:t>✘  The man working in a department store.</a:t>
            </a:r>
            <a:endParaRPr lang="en-US" sz="1100" dirty="0"/>
          </a:p>
        </p:txBody>
      </p:sp>
      <p:sp>
        <p:nvSpPr>
          <p:cNvPr id="10" name="Shape 7"/>
          <p:cNvSpPr/>
          <p:nvPr/>
        </p:nvSpPr>
        <p:spPr>
          <a:xfrm>
            <a:off x="548640" y="2834640"/>
            <a:ext cx="3749040" cy="347472"/>
          </a:xfrm>
          <a:prstGeom prst="roundRect">
            <a:avLst>
              <a:gd name="adj" fmla="val 15789"/>
            </a:avLst>
          </a:prstGeom>
          <a:solidFill>
            <a:srgbClr val="E0F5EB"/>
          </a:solidFill>
          <a:ln w="12700">
            <a:solidFill>
              <a:srgbClr val="B2DFC8"/>
            </a:solidFill>
            <a:prstDash val="solid"/>
          </a:ln>
        </p:spPr>
        <p:txBody>
          <a:bodyPr/>
          <a:lstStyle/>
          <a:p>
            <a:endParaRPr lang="es-ES"/>
          </a:p>
        </p:txBody>
      </p:sp>
      <p:sp>
        <p:nvSpPr>
          <p:cNvPr id="11" name="Text 8"/>
          <p:cNvSpPr/>
          <p:nvPr/>
        </p:nvSpPr>
        <p:spPr>
          <a:xfrm>
            <a:off x="640080" y="2852928"/>
            <a:ext cx="3566160" cy="310896"/>
          </a:xfrm>
          <a:prstGeom prst="rect">
            <a:avLst/>
          </a:prstGeom>
          <a:noFill/>
          <a:ln/>
        </p:spPr>
        <p:txBody>
          <a:bodyPr wrap="square" lIns="0" tIns="0" rIns="0" bIns="0" rtlCol="0" anchor="ctr"/>
          <a:lstStyle/>
          <a:p>
            <a:pPr marL="0" indent="0">
              <a:buNone/>
            </a:pPr>
            <a:r>
              <a:rPr lang="en-US" sz="1100" i="1" dirty="0">
                <a:solidFill>
                  <a:srgbClr val="2A7A50"/>
                </a:solidFill>
                <a:latin typeface="Calibri" pitchFamily="34" charset="0"/>
                <a:ea typeface="Calibri" pitchFamily="34" charset="-122"/>
                <a:cs typeface="Calibri" pitchFamily="34" charset="-120"/>
              </a:rPr>
              <a:t>✔  The man is working in a department store.</a:t>
            </a:r>
            <a:endParaRPr lang="en-US" sz="1100" dirty="0"/>
          </a:p>
        </p:txBody>
      </p:sp>
      <p:sp>
        <p:nvSpPr>
          <p:cNvPr id="12" name="Shape 9"/>
          <p:cNvSpPr/>
          <p:nvPr/>
        </p:nvSpPr>
        <p:spPr>
          <a:xfrm>
            <a:off x="4754880" y="1298448"/>
            <a:ext cx="4114800" cy="2377440"/>
          </a:xfrm>
          <a:prstGeom prst="roundRect">
            <a:avLst>
              <a:gd name="adj" fmla="val 4615"/>
            </a:avLst>
          </a:prstGeom>
          <a:solidFill>
            <a:srgbClr val="F3F0FA"/>
          </a:solidFill>
          <a:ln w="12700">
            <a:solidFill>
              <a:srgbClr val="C9C0E8"/>
            </a:solidFill>
            <a:prstDash val="solid"/>
          </a:ln>
          <a:effectLst>
            <a:outerShdw blurRad="101600" dist="25400" dir="2700000" algn="bl" rotWithShape="0">
              <a:srgbClr val="000000">
                <a:alpha val="10000"/>
              </a:srgbClr>
            </a:outerShdw>
          </a:effectLst>
        </p:spPr>
        <p:txBody>
          <a:bodyPr/>
          <a:lstStyle/>
          <a:p>
            <a:endParaRPr lang="es-ES"/>
          </a:p>
        </p:txBody>
      </p:sp>
      <p:sp>
        <p:nvSpPr>
          <p:cNvPr id="13" name="Text 10"/>
          <p:cNvSpPr/>
          <p:nvPr/>
        </p:nvSpPr>
        <p:spPr>
          <a:xfrm>
            <a:off x="4937760" y="1389888"/>
            <a:ext cx="3749040" cy="347472"/>
          </a:xfrm>
          <a:prstGeom prst="rect">
            <a:avLst/>
          </a:prstGeom>
          <a:noFill/>
          <a:ln/>
        </p:spPr>
        <p:txBody>
          <a:bodyPr wrap="square" lIns="0" tIns="0" rIns="0" bIns="0" rtlCol="0" anchor="ctr"/>
          <a:lstStyle/>
          <a:p>
            <a:pPr marL="0" indent="0">
              <a:buNone/>
            </a:pPr>
            <a:r>
              <a:rPr lang="en-US" sz="1400" b="1" dirty="0">
                <a:solidFill>
                  <a:srgbClr val="7B6EAB"/>
                </a:solidFill>
                <a:latin typeface="Cambria" pitchFamily="34" charset="0"/>
                <a:ea typeface="Cambria" pitchFamily="34" charset="-122"/>
                <a:cs typeface="Cambria" pitchFamily="34" charset="-120"/>
              </a:rPr>
              <a:t>Fragment = Dependent Clause</a:t>
            </a:r>
            <a:endParaRPr lang="en-US" sz="1400" dirty="0"/>
          </a:p>
        </p:txBody>
      </p:sp>
      <p:sp>
        <p:nvSpPr>
          <p:cNvPr id="14" name="Text 11"/>
          <p:cNvSpPr/>
          <p:nvPr/>
        </p:nvSpPr>
        <p:spPr>
          <a:xfrm>
            <a:off x="4937760" y="1783080"/>
            <a:ext cx="3749040" cy="594360"/>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Remove the subordinating conjunction to make the clause independent.</a:t>
            </a:r>
            <a:endParaRPr lang="en-US" sz="1200" dirty="0"/>
          </a:p>
        </p:txBody>
      </p:sp>
      <p:sp>
        <p:nvSpPr>
          <p:cNvPr id="15" name="Shape 12"/>
          <p:cNvSpPr/>
          <p:nvPr/>
        </p:nvSpPr>
        <p:spPr>
          <a:xfrm>
            <a:off x="4937760" y="2423160"/>
            <a:ext cx="3749040" cy="347472"/>
          </a:xfrm>
          <a:prstGeom prst="roundRect">
            <a:avLst>
              <a:gd name="adj" fmla="val 15789"/>
            </a:avLst>
          </a:prstGeom>
          <a:solidFill>
            <a:srgbClr val="FDE0E6"/>
          </a:solidFill>
          <a:ln w="12700">
            <a:solidFill>
              <a:srgbClr val="EEC0CB"/>
            </a:solidFill>
            <a:prstDash val="solid"/>
          </a:ln>
        </p:spPr>
        <p:txBody>
          <a:bodyPr/>
          <a:lstStyle/>
          <a:p>
            <a:endParaRPr lang="es-ES"/>
          </a:p>
        </p:txBody>
      </p:sp>
      <p:sp>
        <p:nvSpPr>
          <p:cNvPr id="16" name="Text 13"/>
          <p:cNvSpPr/>
          <p:nvPr/>
        </p:nvSpPr>
        <p:spPr>
          <a:xfrm>
            <a:off x="5029200" y="2441448"/>
            <a:ext cx="3566160" cy="310896"/>
          </a:xfrm>
          <a:prstGeom prst="rect">
            <a:avLst/>
          </a:prstGeom>
          <a:noFill/>
          <a:ln/>
        </p:spPr>
        <p:txBody>
          <a:bodyPr wrap="square" lIns="0" tIns="0" rIns="0" bIns="0" rtlCol="0" anchor="ctr"/>
          <a:lstStyle/>
          <a:p>
            <a:pPr marL="0" indent="0">
              <a:buNone/>
            </a:pPr>
            <a:r>
              <a:rPr lang="en-US" sz="1100" i="1" dirty="0">
                <a:solidFill>
                  <a:srgbClr val="B85C6E"/>
                </a:solidFill>
                <a:latin typeface="Calibri" pitchFamily="34" charset="0"/>
                <a:ea typeface="Calibri" pitchFamily="34" charset="-122"/>
                <a:cs typeface="Calibri" pitchFamily="34" charset="-120"/>
              </a:rPr>
              <a:t>✘  Because he started working in a department store.</a:t>
            </a:r>
            <a:endParaRPr lang="en-US" sz="1100" dirty="0"/>
          </a:p>
        </p:txBody>
      </p:sp>
      <p:sp>
        <p:nvSpPr>
          <p:cNvPr id="17" name="Shape 14"/>
          <p:cNvSpPr/>
          <p:nvPr/>
        </p:nvSpPr>
        <p:spPr>
          <a:xfrm>
            <a:off x="4937760" y="2834640"/>
            <a:ext cx="3749040" cy="347472"/>
          </a:xfrm>
          <a:prstGeom prst="roundRect">
            <a:avLst>
              <a:gd name="adj" fmla="val 15789"/>
            </a:avLst>
          </a:prstGeom>
          <a:solidFill>
            <a:srgbClr val="E0F5EB"/>
          </a:solidFill>
          <a:ln w="12700">
            <a:solidFill>
              <a:srgbClr val="B2DFC8"/>
            </a:solidFill>
            <a:prstDash val="solid"/>
          </a:ln>
        </p:spPr>
        <p:txBody>
          <a:bodyPr/>
          <a:lstStyle/>
          <a:p>
            <a:endParaRPr lang="es-ES"/>
          </a:p>
        </p:txBody>
      </p:sp>
      <p:sp>
        <p:nvSpPr>
          <p:cNvPr id="18" name="Text 15"/>
          <p:cNvSpPr/>
          <p:nvPr/>
        </p:nvSpPr>
        <p:spPr>
          <a:xfrm>
            <a:off x="5029200" y="2852928"/>
            <a:ext cx="3566160" cy="310896"/>
          </a:xfrm>
          <a:prstGeom prst="rect">
            <a:avLst/>
          </a:prstGeom>
          <a:noFill/>
          <a:ln/>
        </p:spPr>
        <p:txBody>
          <a:bodyPr wrap="square" lIns="0" tIns="0" rIns="0" bIns="0" rtlCol="0" anchor="ctr"/>
          <a:lstStyle/>
          <a:p>
            <a:pPr marL="0" indent="0">
              <a:buNone/>
            </a:pPr>
            <a:r>
              <a:rPr lang="en-US" sz="1100" i="1" dirty="0">
                <a:solidFill>
                  <a:srgbClr val="2A7A50"/>
                </a:solidFill>
                <a:latin typeface="Calibri" pitchFamily="34" charset="0"/>
                <a:ea typeface="Calibri" pitchFamily="34" charset="-122"/>
                <a:cs typeface="Calibri" pitchFamily="34" charset="-120"/>
              </a:rPr>
              <a:t>✔  He started working in a department store.</a:t>
            </a:r>
            <a:endParaRPr lang="en-US" sz="1100" dirty="0"/>
          </a:p>
        </p:txBody>
      </p:sp>
      <p:sp>
        <p:nvSpPr>
          <p:cNvPr id="19" name="Text 16"/>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20" name="Text 17"/>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21" name="Text 18"/>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39</a:t>
            </a:r>
            <a:endParaRPr lang="en-US" sz="900" dirty="0"/>
          </a:p>
        </p:txBody>
      </p:sp>
      <p:pic>
        <p:nvPicPr>
          <p:cNvPr id="23" name="Audio 22">
            <a:hlinkClick r:id="" action="ppaction://media"/>
            <a:extLst>
              <a:ext uri="{FF2B5EF4-FFF2-40B4-BE49-F238E27FC236}">
                <a16:creationId xmlns:a16="http://schemas.microsoft.com/office/drawing/2014/main" id="{91EFF1AF-180A-05F1-A070-89D1CEE309E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9450"/>
    </mc:Choice>
    <mc:Fallback>
      <p:transition spd="slow" advTm="69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Text 0"/>
          <p:cNvSpPr/>
          <p:nvPr/>
        </p:nvSpPr>
        <p:spPr>
          <a:xfrm>
            <a:off x="457200" y="228600"/>
            <a:ext cx="6858000" cy="594360"/>
          </a:xfrm>
          <a:prstGeom prst="rect">
            <a:avLst/>
          </a:prstGeom>
          <a:noFill/>
          <a:ln/>
        </p:spPr>
        <p:txBody>
          <a:bodyPr wrap="square" lIns="0" tIns="0" rIns="0" bIns="0" rtlCol="0" anchor="ctr"/>
          <a:lstStyle/>
          <a:p>
            <a:pPr marL="0" indent="0">
              <a:buNone/>
            </a:pPr>
            <a:r>
              <a:rPr lang="en-US" sz="2800" b="1" dirty="0">
                <a:solidFill>
                  <a:srgbClr val="0B5A72"/>
                </a:solidFill>
                <a:latin typeface="Cambria" pitchFamily="34" charset="0"/>
                <a:ea typeface="Cambria" pitchFamily="34" charset="-122"/>
                <a:cs typeface="Cambria" pitchFamily="34" charset="-120"/>
              </a:rPr>
              <a:t>The Process of Writing</a:t>
            </a:r>
            <a:endParaRPr lang="en-US" sz="2800" dirty="0"/>
          </a:p>
        </p:txBody>
      </p:sp>
      <p:sp>
        <p:nvSpPr>
          <p:cNvPr id="4" name="Shape 1"/>
          <p:cNvSpPr/>
          <p:nvPr/>
        </p:nvSpPr>
        <p:spPr>
          <a:xfrm>
            <a:off x="365760" y="960120"/>
            <a:ext cx="2697480" cy="3291840"/>
          </a:xfrm>
          <a:prstGeom prst="roundRect">
            <a:avLst>
              <a:gd name="adj" fmla="val 4068"/>
            </a:avLst>
          </a:prstGeom>
          <a:solidFill>
            <a:srgbClr val="F0F8FB"/>
          </a:solidFill>
          <a:ln/>
          <a:effectLst>
            <a:outerShdw blurRad="101600" dist="25400" dir="2700000" algn="bl" rotWithShape="0">
              <a:srgbClr val="000000">
                <a:alpha val="10000"/>
              </a:srgbClr>
            </a:outerShdw>
          </a:effectLst>
        </p:spPr>
        <p:txBody>
          <a:bodyPr/>
          <a:lstStyle/>
          <a:p>
            <a:endParaRPr lang="es-ES"/>
          </a:p>
        </p:txBody>
      </p:sp>
      <p:sp>
        <p:nvSpPr>
          <p:cNvPr id="5" name="Shape 2"/>
          <p:cNvSpPr/>
          <p:nvPr/>
        </p:nvSpPr>
        <p:spPr>
          <a:xfrm>
            <a:off x="1417320" y="777240"/>
            <a:ext cx="548640" cy="548640"/>
          </a:xfrm>
          <a:prstGeom prst="ellipse">
            <a:avLst/>
          </a:prstGeom>
          <a:solidFill>
            <a:srgbClr val="2B8CA8"/>
          </a:solidFill>
          <a:ln w="12700">
            <a:solidFill>
              <a:srgbClr val="2B8CA8"/>
            </a:solidFill>
            <a:prstDash val="solid"/>
          </a:ln>
        </p:spPr>
        <p:txBody>
          <a:bodyPr/>
          <a:lstStyle/>
          <a:p>
            <a:endParaRPr lang="es-ES"/>
          </a:p>
        </p:txBody>
      </p:sp>
      <p:sp>
        <p:nvSpPr>
          <p:cNvPr id="6" name="Text 3"/>
          <p:cNvSpPr/>
          <p:nvPr/>
        </p:nvSpPr>
        <p:spPr>
          <a:xfrm>
            <a:off x="1417320" y="777240"/>
            <a:ext cx="548640" cy="548640"/>
          </a:xfrm>
          <a:prstGeom prst="rect">
            <a:avLst/>
          </a:prstGeom>
          <a:noFill/>
          <a:ln/>
        </p:spPr>
        <p:txBody>
          <a:bodyPr wrap="square" lIns="0" tIns="0" rIns="0" bIns="0" rtlCol="0" anchor="ctr"/>
          <a:lstStyle/>
          <a:p>
            <a:pPr marL="0" indent="0" algn="ctr">
              <a:buNone/>
            </a:pPr>
            <a:r>
              <a:rPr lang="en-US" sz="1600" b="1" dirty="0">
                <a:solidFill>
                  <a:srgbClr val="FFFFFF"/>
                </a:solidFill>
                <a:latin typeface="Calibri" pitchFamily="34" charset="0"/>
                <a:ea typeface="Calibri" pitchFamily="34" charset="-122"/>
                <a:cs typeface="Calibri" pitchFamily="34" charset="-120"/>
              </a:rPr>
              <a:t>1</a:t>
            </a:r>
            <a:endParaRPr lang="en-US" sz="1600" dirty="0"/>
          </a:p>
        </p:txBody>
      </p:sp>
      <p:sp>
        <p:nvSpPr>
          <p:cNvPr id="7" name="Text 4"/>
          <p:cNvSpPr/>
          <p:nvPr/>
        </p:nvSpPr>
        <p:spPr>
          <a:xfrm>
            <a:off x="457200" y="1097280"/>
            <a:ext cx="2514600" cy="411480"/>
          </a:xfrm>
          <a:prstGeom prst="rect">
            <a:avLst/>
          </a:prstGeom>
          <a:noFill/>
          <a:ln/>
        </p:spPr>
        <p:txBody>
          <a:bodyPr wrap="square" lIns="0" tIns="0" rIns="0" bIns="0" rtlCol="0" anchor="ctr"/>
          <a:lstStyle/>
          <a:p>
            <a:pPr marL="0" indent="0" algn="ctr">
              <a:buNone/>
            </a:pPr>
            <a:r>
              <a:rPr lang="en-US" sz="1600" b="1" dirty="0">
                <a:solidFill>
                  <a:srgbClr val="2B8CA8"/>
                </a:solidFill>
                <a:latin typeface="Cambria" pitchFamily="34" charset="0"/>
                <a:ea typeface="Cambria" pitchFamily="34" charset="-122"/>
                <a:cs typeface="Cambria" pitchFamily="34" charset="-120"/>
              </a:rPr>
              <a:t>Prewriting</a:t>
            </a:r>
            <a:endParaRPr lang="en-US" sz="1600" dirty="0"/>
          </a:p>
        </p:txBody>
      </p:sp>
      <p:sp>
        <p:nvSpPr>
          <p:cNvPr id="8" name="Text 5"/>
          <p:cNvSpPr/>
          <p:nvPr/>
        </p:nvSpPr>
        <p:spPr>
          <a:xfrm>
            <a:off x="457200" y="1463040"/>
            <a:ext cx="2514600" cy="320040"/>
          </a:xfrm>
          <a:prstGeom prst="rect">
            <a:avLst/>
          </a:prstGeom>
          <a:noFill/>
          <a:ln/>
        </p:spPr>
        <p:txBody>
          <a:bodyPr wrap="square" lIns="0" tIns="0" rIns="0" bIns="0" rtlCol="0" anchor="ctr"/>
          <a:lstStyle/>
          <a:p>
            <a:pPr marL="0" indent="0" algn="ctr">
              <a:buNone/>
            </a:pPr>
            <a:r>
              <a:rPr lang="en-US" sz="1100" i="1" dirty="0">
                <a:solidFill>
                  <a:srgbClr val="4A6572"/>
                </a:solidFill>
                <a:latin typeface="Calibri" pitchFamily="34" charset="0"/>
                <a:ea typeface="Calibri" pitchFamily="34" charset="-122"/>
                <a:cs typeface="Calibri" pitchFamily="34" charset="-120"/>
              </a:rPr>
              <a:t>Generating Ideas</a:t>
            </a:r>
            <a:endParaRPr lang="en-US" sz="1100" dirty="0"/>
          </a:p>
        </p:txBody>
      </p:sp>
      <p:sp>
        <p:nvSpPr>
          <p:cNvPr id="9" name="Text 6"/>
          <p:cNvSpPr/>
          <p:nvPr/>
        </p:nvSpPr>
        <p:spPr>
          <a:xfrm>
            <a:off x="502920" y="1874520"/>
            <a:ext cx="2423160" cy="2194560"/>
          </a:xfrm>
          <a:prstGeom prst="rect">
            <a:avLst/>
          </a:prstGeom>
          <a:noFill/>
          <a:ln/>
        </p:spPr>
        <p:txBody>
          <a:bodyPr wrap="square" rtlCol="0" anchor="t"/>
          <a:lstStyle/>
          <a:p>
            <a:pPr marL="0" indent="0">
              <a:buNone/>
            </a:pPr>
            <a:r>
              <a:rPr lang="en-US" sz="1200" dirty="0">
                <a:solidFill>
                  <a:srgbClr val="334455"/>
                </a:solidFill>
                <a:latin typeface="Calibri" pitchFamily="34" charset="0"/>
                <a:ea typeface="Calibri" pitchFamily="34" charset="-122"/>
                <a:cs typeface="Calibri" pitchFamily="34" charset="-120"/>
              </a:rPr>
              <a:t>Brainstorming, freewriting, Wh-questions, clustering — techniques to overcome writer's block and explore your topic.</a:t>
            </a:r>
            <a:endParaRPr lang="en-US" sz="1200" dirty="0"/>
          </a:p>
        </p:txBody>
      </p:sp>
      <p:sp>
        <p:nvSpPr>
          <p:cNvPr id="10" name="Shape 7"/>
          <p:cNvSpPr/>
          <p:nvPr/>
        </p:nvSpPr>
        <p:spPr>
          <a:xfrm>
            <a:off x="3291840" y="960120"/>
            <a:ext cx="2697480" cy="3291840"/>
          </a:xfrm>
          <a:prstGeom prst="roundRect">
            <a:avLst>
              <a:gd name="adj" fmla="val 4068"/>
            </a:avLst>
          </a:prstGeom>
          <a:solidFill>
            <a:srgbClr val="F0F8FB"/>
          </a:solidFill>
          <a:ln/>
          <a:effectLst>
            <a:outerShdw blurRad="101600" dist="25400" dir="2700000" algn="bl" rotWithShape="0">
              <a:srgbClr val="000000">
                <a:alpha val="10000"/>
              </a:srgbClr>
            </a:outerShdw>
          </a:effectLst>
        </p:spPr>
        <p:txBody>
          <a:bodyPr/>
          <a:lstStyle/>
          <a:p>
            <a:endParaRPr lang="es-ES"/>
          </a:p>
        </p:txBody>
      </p:sp>
      <p:sp>
        <p:nvSpPr>
          <p:cNvPr id="11" name="Shape 8"/>
          <p:cNvSpPr/>
          <p:nvPr/>
        </p:nvSpPr>
        <p:spPr>
          <a:xfrm>
            <a:off x="4343400" y="777240"/>
            <a:ext cx="548640" cy="548640"/>
          </a:xfrm>
          <a:prstGeom prst="ellipse">
            <a:avLst/>
          </a:prstGeom>
          <a:solidFill>
            <a:srgbClr val="3A9E78"/>
          </a:solidFill>
          <a:ln w="12700">
            <a:solidFill>
              <a:srgbClr val="3A9E78"/>
            </a:solidFill>
            <a:prstDash val="solid"/>
          </a:ln>
        </p:spPr>
        <p:txBody>
          <a:bodyPr/>
          <a:lstStyle/>
          <a:p>
            <a:endParaRPr lang="es-ES"/>
          </a:p>
        </p:txBody>
      </p:sp>
      <p:sp>
        <p:nvSpPr>
          <p:cNvPr id="12" name="Text 9"/>
          <p:cNvSpPr/>
          <p:nvPr/>
        </p:nvSpPr>
        <p:spPr>
          <a:xfrm>
            <a:off x="4343400" y="777240"/>
            <a:ext cx="548640" cy="548640"/>
          </a:xfrm>
          <a:prstGeom prst="rect">
            <a:avLst/>
          </a:prstGeom>
          <a:noFill/>
          <a:ln/>
        </p:spPr>
        <p:txBody>
          <a:bodyPr wrap="square" lIns="0" tIns="0" rIns="0" bIns="0" rtlCol="0" anchor="ctr"/>
          <a:lstStyle/>
          <a:p>
            <a:pPr marL="0" indent="0" algn="ctr">
              <a:buNone/>
            </a:pPr>
            <a:r>
              <a:rPr lang="en-US" sz="1600" b="1" dirty="0">
                <a:solidFill>
                  <a:srgbClr val="FFFFFF"/>
                </a:solidFill>
                <a:latin typeface="Calibri" pitchFamily="34" charset="0"/>
                <a:ea typeface="Calibri" pitchFamily="34" charset="-122"/>
                <a:cs typeface="Calibri" pitchFamily="34" charset="-120"/>
              </a:rPr>
              <a:t>2</a:t>
            </a:r>
            <a:endParaRPr lang="en-US" sz="1600" dirty="0"/>
          </a:p>
        </p:txBody>
      </p:sp>
      <p:sp>
        <p:nvSpPr>
          <p:cNvPr id="13" name="Text 10"/>
          <p:cNvSpPr/>
          <p:nvPr/>
        </p:nvSpPr>
        <p:spPr>
          <a:xfrm>
            <a:off x="3383280" y="1097280"/>
            <a:ext cx="2514600" cy="411480"/>
          </a:xfrm>
          <a:prstGeom prst="rect">
            <a:avLst/>
          </a:prstGeom>
          <a:noFill/>
          <a:ln/>
        </p:spPr>
        <p:txBody>
          <a:bodyPr wrap="square" lIns="0" tIns="0" rIns="0" bIns="0" rtlCol="0" anchor="ctr"/>
          <a:lstStyle/>
          <a:p>
            <a:pPr marL="0" indent="0" algn="ctr">
              <a:buNone/>
            </a:pPr>
            <a:r>
              <a:rPr lang="en-US" sz="1600" b="1" dirty="0">
                <a:solidFill>
                  <a:srgbClr val="3A9E78"/>
                </a:solidFill>
                <a:latin typeface="Cambria" pitchFamily="34" charset="0"/>
                <a:ea typeface="Cambria" pitchFamily="34" charset="-122"/>
                <a:cs typeface="Cambria" pitchFamily="34" charset="-120"/>
              </a:rPr>
              <a:t>Drafting</a:t>
            </a:r>
            <a:endParaRPr lang="en-US" sz="1600" dirty="0"/>
          </a:p>
        </p:txBody>
      </p:sp>
      <p:sp>
        <p:nvSpPr>
          <p:cNvPr id="14" name="Text 11"/>
          <p:cNvSpPr/>
          <p:nvPr/>
        </p:nvSpPr>
        <p:spPr>
          <a:xfrm>
            <a:off x="3383280" y="1463040"/>
            <a:ext cx="2514600" cy="320040"/>
          </a:xfrm>
          <a:prstGeom prst="rect">
            <a:avLst/>
          </a:prstGeom>
          <a:noFill/>
          <a:ln/>
        </p:spPr>
        <p:txBody>
          <a:bodyPr wrap="square" lIns="0" tIns="0" rIns="0" bIns="0" rtlCol="0" anchor="ctr"/>
          <a:lstStyle/>
          <a:p>
            <a:pPr marL="0" indent="0" algn="ctr">
              <a:buNone/>
            </a:pPr>
            <a:r>
              <a:rPr lang="en-US" sz="1100" i="1" dirty="0">
                <a:solidFill>
                  <a:srgbClr val="4A6572"/>
                </a:solidFill>
                <a:latin typeface="Calibri" pitchFamily="34" charset="0"/>
                <a:ea typeface="Calibri" pitchFamily="34" charset="-122"/>
                <a:cs typeface="Calibri" pitchFamily="34" charset="-120"/>
              </a:rPr>
              <a:t>Writing the First Draft</a:t>
            </a:r>
            <a:endParaRPr lang="en-US" sz="1100" dirty="0"/>
          </a:p>
        </p:txBody>
      </p:sp>
      <p:sp>
        <p:nvSpPr>
          <p:cNvPr id="15" name="Text 12"/>
          <p:cNvSpPr/>
          <p:nvPr/>
        </p:nvSpPr>
        <p:spPr>
          <a:xfrm>
            <a:off x="3429000" y="1874520"/>
            <a:ext cx="2423160" cy="2194560"/>
          </a:xfrm>
          <a:prstGeom prst="rect">
            <a:avLst/>
          </a:prstGeom>
          <a:noFill/>
          <a:ln/>
        </p:spPr>
        <p:txBody>
          <a:bodyPr wrap="square" rtlCol="0" anchor="t"/>
          <a:lstStyle/>
          <a:p>
            <a:pPr marL="0" indent="0">
              <a:buNone/>
            </a:pPr>
            <a:r>
              <a:rPr lang="en-US" sz="1200" dirty="0">
                <a:solidFill>
                  <a:srgbClr val="334455"/>
                </a:solidFill>
                <a:latin typeface="Calibri" pitchFamily="34" charset="0"/>
                <a:ea typeface="Calibri" pitchFamily="34" charset="-122"/>
                <a:cs typeface="Calibri" pitchFamily="34" charset="-120"/>
              </a:rPr>
              <a:t>Focus on getting your meaning on paper. Do not worry about grammar at this stage. Write continuously.</a:t>
            </a:r>
            <a:endParaRPr lang="en-US" sz="1200" dirty="0"/>
          </a:p>
        </p:txBody>
      </p:sp>
      <p:sp>
        <p:nvSpPr>
          <p:cNvPr id="16" name="Shape 13"/>
          <p:cNvSpPr/>
          <p:nvPr/>
        </p:nvSpPr>
        <p:spPr>
          <a:xfrm>
            <a:off x="6217920" y="960120"/>
            <a:ext cx="2697480" cy="3291840"/>
          </a:xfrm>
          <a:prstGeom prst="roundRect">
            <a:avLst>
              <a:gd name="adj" fmla="val 4068"/>
            </a:avLst>
          </a:prstGeom>
          <a:solidFill>
            <a:srgbClr val="F0F8FB"/>
          </a:solidFill>
          <a:ln/>
          <a:effectLst>
            <a:outerShdw blurRad="101600" dist="25400" dir="2700000" algn="bl" rotWithShape="0">
              <a:srgbClr val="000000">
                <a:alpha val="10000"/>
              </a:srgbClr>
            </a:outerShdw>
          </a:effectLst>
        </p:spPr>
        <p:txBody>
          <a:bodyPr/>
          <a:lstStyle/>
          <a:p>
            <a:endParaRPr lang="es-ES"/>
          </a:p>
        </p:txBody>
      </p:sp>
      <p:sp>
        <p:nvSpPr>
          <p:cNvPr id="17" name="Shape 14"/>
          <p:cNvSpPr/>
          <p:nvPr/>
        </p:nvSpPr>
        <p:spPr>
          <a:xfrm>
            <a:off x="7269480" y="777240"/>
            <a:ext cx="548640" cy="548640"/>
          </a:xfrm>
          <a:prstGeom prst="ellipse">
            <a:avLst/>
          </a:prstGeom>
          <a:solidFill>
            <a:srgbClr val="7B6EAB"/>
          </a:solidFill>
          <a:ln w="12700">
            <a:solidFill>
              <a:srgbClr val="7B6EAB"/>
            </a:solidFill>
            <a:prstDash val="solid"/>
          </a:ln>
        </p:spPr>
        <p:txBody>
          <a:bodyPr/>
          <a:lstStyle/>
          <a:p>
            <a:endParaRPr lang="es-ES"/>
          </a:p>
        </p:txBody>
      </p:sp>
      <p:sp>
        <p:nvSpPr>
          <p:cNvPr id="18" name="Text 15"/>
          <p:cNvSpPr/>
          <p:nvPr/>
        </p:nvSpPr>
        <p:spPr>
          <a:xfrm>
            <a:off x="7269480" y="777240"/>
            <a:ext cx="548640" cy="548640"/>
          </a:xfrm>
          <a:prstGeom prst="rect">
            <a:avLst/>
          </a:prstGeom>
          <a:noFill/>
          <a:ln/>
        </p:spPr>
        <p:txBody>
          <a:bodyPr wrap="square" lIns="0" tIns="0" rIns="0" bIns="0" rtlCol="0" anchor="ctr"/>
          <a:lstStyle/>
          <a:p>
            <a:pPr marL="0" indent="0" algn="ctr">
              <a:buNone/>
            </a:pPr>
            <a:r>
              <a:rPr lang="en-US" sz="1600" b="1" dirty="0">
                <a:solidFill>
                  <a:srgbClr val="FFFFFF"/>
                </a:solidFill>
                <a:latin typeface="Calibri" pitchFamily="34" charset="0"/>
                <a:ea typeface="Calibri" pitchFamily="34" charset="-122"/>
                <a:cs typeface="Calibri" pitchFamily="34" charset="-120"/>
              </a:rPr>
              <a:t>3</a:t>
            </a:r>
            <a:endParaRPr lang="en-US" sz="1600" dirty="0"/>
          </a:p>
        </p:txBody>
      </p:sp>
      <p:sp>
        <p:nvSpPr>
          <p:cNvPr id="19" name="Text 16"/>
          <p:cNvSpPr/>
          <p:nvPr/>
        </p:nvSpPr>
        <p:spPr>
          <a:xfrm>
            <a:off x="6309360" y="1097280"/>
            <a:ext cx="2514600" cy="411480"/>
          </a:xfrm>
          <a:prstGeom prst="rect">
            <a:avLst/>
          </a:prstGeom>
          <a:noFill/>
          <a:ln/>
        </p:spPr>
        <p:txBody>
          <a:bodyPr wrap="square" lIns="0" tIns="0" rIns="0" bIns="0" rtlCol="0" anchor="ctr"/>
          <a:lstStyle/>
          <a:p>
            <a:pPr marL="0" indent="0" algn="ctr">
              <a:buNone/>
            </a:pPr>
            <a:r>
              <a:rPr lang="en-US" sz="1600" b="1" dirty="0">
                <a:solidFill>
                  <a:srgbClr val="7B6EAB"/>
                </a:solidFill>
                <a:latin typeface="Cambria" pitchFamily="34" charset="0"/>
                <a:ea typeface="Cambria" pitchFamily="34" charset="-122"/>
                <a:cs typeface="Cambria" pitchFamily="34" charset="-120"/>
              </a:rPr>
              <a:t>Revision</a:t>
            </a:r>
            <a:endParaRPr lang="en-US" sz="1600" dirty="0"/>
          </a:p>
        </p:txBody>
      </p:sp>
      <p:sp>
        <p:nvSpPr>
          <p:cNvPr id="20" name="Text 17"/>
          <p:cNvSpPr/>
          <p:nvPr/>
        </p:nvSpPr>
        <p:spPr>
          <a:xfrm>
            <a:off x="6309360" y="1463040"/>
            <a:ext cx="2514600" cy="320040"/>
          </a:xfrm>
          <a:prstGeom prst="rect">
            <a:avLst/>
          </a:prstGeom>
          <a:noFill/>
          <a:ln/>
        </p:spPr>
        <p:txBody>
          <a:bodyPr wrap="square" lIns="0" tIns="0" rIns="0" bIns="0" rtlCol="0" anchor="ctr"/>
          <a:lstStyle/>
          <a:p>
            <a:pPr marL="0" indent="0" algn="ctr">
              <a:buNone/>
            </a:pPr>
            <a:r>
              <a:rPr lang="en-US" sz="1100" i="1" dirty="0">
                <a:solidFill>
                  <a:srgbClr val="4A6572"/>
                </a:solidFill>
                <a:latin typeface="Calibri" pitchFamily="34" charset="0"/>
                <a:ea typeface="Calibri" pitchFamily="34" charset="-122"/>
                <a:cs typeface="Calibri" pitchFamily="34" charset="-120"/>
              </a:rPr>
              <a:t>Revising &amp; Editing</a:t>
            </a:r>
            <a:endParaRPr lang="en-US" sz="1100" dirty="0"/>
          </a:p>
        </p:txBody>
      </p:sp>
      <p:sp>
        <p:nvSpPr>
          <p:cNvPr id="21" name="Text 18"/>
          <p:cNvSpPr/>
          <p:nvPr/>
        </p:nvSpPr>
        <p:spPr>
          <a:xfrm>
            <a:off x="6355080" y="1874520"/>
            <a:ext cx="2423160" cy="2194560"/>
          </a:xfrm>
          <a:prstGeom prst="rect">
            <a:avLst/>
          </a:prstGeom>
          <a:noFill/>
          <a:ln/>
        </p:spPr>
        <p:txBody>
          <a:bodyPr wrap="square" rtlCol="0" anchor="t"/>
          <a:lstStyle/>
          <a:p>
            <a:pPr marL="0" indent="0">
              <a:buNone/>
            </a:pPr>
            <a:r>
              <a:rPr lang="en-US" sz="1200" dirty="0">
                <a:solidFill>
                  <a:srgbClr val="334455"/>
                </a:solidFill>
                <a:latin typeface="Calibri" pitchFamily="34" charset="0"/>
                <a:ea typeface="Calibri" pitchFamily="34" charset="-122"/>
                <a:cs typeface="Calibri" pitchFamily="34" charset="-120"/>
              </a:rPr>
              <a:t>Rethink content and organisation (revising), then correct grammar and mechanics (editing). Seek peer feedback.</a:t>
            </a:r>
            <a:endParaRPr lang="en-US" sz="1200" dirty="0"/>
          </a:p>
        </p:txBody>
      </p:sp>
      <p:sp>
        <p:nvSpPr>
          <p:cNvPr id="22" name="Text 19"/>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23" name="Text 20"/>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24" name="Text 21"/>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4</a:t>
            </a:r>
            <a:endParaRPr lang="en-US" sz="900" dirty="0"/>
          </a:p>
        </p:txBody>
      </p:sp>
      <p:pic>
        <p:nvPicPr>
          <p:cNvPr id="28" name="Audio 27">
            <a:hlinkClick r:id="" action="ppaction://media"/>
            <a:extLst>
              <a:ext uri="{FF2B5EF4-FFF2-40B4-BE49-F238E27FC236}">
                <a16:creationId xmlns:a16="http://schemas.microsoft.com/office/drawing/2014/main" id="{C69DFE09-6785-AF9B-28AF-A1D7401C527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5821"/>
    </mc:Choice>
    <mc:Fallback>
      <p:transition spd="slow" advTm="25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name="Slide 40">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Shape 0"/>
          <p:cNvSpPr/>
          <p:nvPr/>
        </p:nvSpPr>
        <p:spPr>
          <a:xfrm>
            <a:off x="365760" y="164592"/>
            <a:ext cx="1463040" cy="411480"/>
          </a:xfrm>
          <a:prstGeom prst="roundRect">
            <a:avLst>
              <a:gd name="adj" fmla="val 48889"/>
            </a:avLst>
          </a:prstGeom>
          <a:solidFill>
            <a:srgbClr val="7B6EAB"/>
          </a:solidFill>
          <a:ln w="12700">
            <a:solidFill>
              <a:srgbClr val="7B6EAB"/>
            </a:solidFill>
            <a:prstDash val="solid"/>
          </a:ln>
        </p:spPr>
        <p:txBody>
          <a:bodyPr/>
          <a:lstStyle/>
          <a:p>
            <a:endParaRPr lang="es-ES"/>
          </a:p>
        </p:txBody>
      </p:sp>
      <p:sp>
        <p:nvSpPr>
          <p:cNvPr id="4" name="Text 1"/>
          <p:cNvSpPr/>
          <p:nvPr/>
        </p:nvSpPr>
        <p:spPr>
          <a:xfrm>
            <a:off x="365760" y="164592"/>
            <a:ext cx="1463040" cy="411480"/>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Exercise 13</a:t>
            </a:r>
            <a:endParaRPr lang="en-US" sz="1300" dirty="0"/>
          </a:p>
        </p:txBody>
      </p:sp>
      <p:sp>
        <p:nvSpPr>
          <p:cNvPr id="5" name="Text 2"/>
          <p:cNvSpPr/>
          <p:nvPr/>
        </p:nvSpPr>
        <p:spPr>
          <a:xfrm>
            <a:off x="2011680" y="201168"/>
            <a:ext cx="6766560" cy="347472"/>
          </a:xfrm>
          <a:prstGeom prst="rect">
            <a:avLst/>
          </a:prstGeom>
          <a:noFill/>
          <a:ln/>
        </p:spPr>
        <p:txBody>
          <a:bodyPr wrap="square" lIns="0" tIns="0" rIns="0" bIns="0" rtlCol="0" anchor="ctr"/>
          <a:lstStyle/>
          <a:p>
            <a:pPr marL="0" indent="0">
              <a:buNone/>
            </a:pPr>
            <a:r>
              <a:rPr lang="en-US" sz="2000" b="1" dirty="0">
                <a:solidFill>
                  <a:srgbClr val="0B5A72"/>
                </a:solidFill>
                <a:latin typeface="Cambria" pitchFamily="34" charset="0"/>
                <a:ea typeface="Cambria" pitchFamily="34" charset="-122"/>
                <a:cs typeface="Cambria" pitchFamily="34" charset="-120"/>
              </a:rPr>
              <a:t>Choose the Best Controlling Idea</a:t>
            </a:r>
            <a:endParaRPr lang="en-US" sz="2000" dirty="0"/>
          </a:p>
        </p:txBody>
      </p:sp>
      <p:sp>
        <p:nvSpPr>
          <p:cNvPr id="6" name="Shape 3"/>
          <p:cNvSpPr/>
          <p:nvPr/>
        </p:nvSpPr>
        <p:spPr>
          <a:xfrm>
            <a:off x="365760" y="685800"/>
            <a:ext cx="8412480" cy="594360"/>
          </a:xfrm>
          <a:prstGeom prst="roundRect">
            <a:avLst>
              <a:gd name="adj" fmla="val 15385"/>
            </a:avLst>
          </a:prstGeom>
          <a:solidFill>
            <a:srgbClr val="7B6EAB">
              <a:alpha val="10000"/>
            </a:srgbClr>
          </a:solidFill>
          <a:ln w="12700">
            <a:solidFill>
              <a:srgbClr val="7B6EAB">
                <a:alpha val="50000"/>
              </a:srgbClr>
            </a:solidFill>
            <a:prstDash val="solid"/>
          </a:ln>
        </p:spPr>
        <p:txBody>
          <a:bodyPr/>
          <a:lstStyle/>
          <a:p>
            <a:endParaRPr lang="es-ES"/>
          </a:p>
        </p:txBody>
      </p:sp>
      <p:sp>
        <p:nvSpPr>
          <p:cNvPr id="7" name="Text 4"/>
          <p:cNvSpPr/>
          <p:nvPr/>
        </p:nvSpPr>
        <p:spPr>
          <a:xfrm>
            <a:off x="548640" y="713232"/>
            <a:ext cx="8046720" cy="512064"/>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Read the two topic sentences for each topic. Choose the one with the better controlling idea. Then write a new topic sentence using a prewriting technique.</a:t>
            </a:r>
            <a:endParaRPr lang="en-US" sz="1200" dirty="0"/>
          </a:p>
        </p:txBody>
      </p:sp>
      <p:sp>
        <p:nvSpPr>
          <p:cNvPr id="8" name="Text 5"/>
          <p:cNvSpPr/>
          <p:nvPr/>
        </p:nvSpPr>
        <p:spPr>
          <a:xfrm>
            <a:off x="457200" y="1426464"/>
            <a:ext cx="8229600" cy="274320"/>
          </a:xfrm>
          <a:prstGeom prst="rect">
            <a:avLst/>
          </a:prstGeom>
          <a:noFill/>
          <a:ln/>
        </p:spPr>
        <p:txBody>
          <a:bodyPr wrap="square" lIns="0" tIns="0" rIns="0" bIns="0" rtlCol="0" anchor="ctr"/>
          <a:lstStyle/>
          <a:p>
            <a:pPr marL="0" indent="0">
              <a:buNone/>
            </a:pPr>
            <a:r>
              <a:rPr lang="en-US" sz="1200" b="1" dirty="0">
                <a:solidFill>
                  <a:srgbClr val="0B5A72"/>
                </a:solidFill>
                <a:latin typeface="Calibri" pitchFamily="34" charset="0"/>
                <a:ea typeface="Calibri" pitchFamily="34" charset="-122"/>
                <a:cs typeface="Calibri" pitchFamily="34" charset="-120"/>
              </a:rPr>
              <a:t>1.  Topic: Smoking cigarettes</a:t>
            </a:r>
            <a:endParaRPr lang="en-US" sz="1200" dirty="0"/>
          </a:p>
        </p:txBody>
      </p:sp>
      <p:sp>
        <p:nvSpPr>
          <p:cNvPr id="9" name="Shape 6"/>
          <p:cNvSpPr/>
          <p:nvPr/>
        </p:nvSpPr>
        <p:spPr>
          <a:xfrm>
            <a:off x="365760" y="1719072"/>
            <a:ext cx="3931920" cy="411480"/>
          </a:xfrm>
          <a:prstGeom prst="roundRect">
            <a:avLst>
              <a:gd name="adj" fmla="val 17778"/>
            </a:avLst>
          </a:prstGeom>
          <a:solidFill>
            <a:srgbClr val="FDF0F3"/>
          </a:solidFill>
          <a:ln w="12700">
            <a:solidFill>
              <a:srgbClr val="EEC0CB"/>
            </a:solidFill>
            <a:prstDash val="solid"/>
          </a:ln>
        </p:spPr>
        <p:txBody>
          <a:bodyPr/>
          <a:lstStyle/>
          <a:p>
            <a:endParaRPr lang="es-ES"/>
          </a:p>
        </p:txBody>
      </p:sp>
      <p:sp>
        <p:nvSpPr>
          <p:cNvPr id="10" name="Text 7"/>
          <p:cNvSpPr/>
          <p:nvPr/>
        </p:nvSpPr>
        <p:spPr>
          <a:xfrm>
            <a:off x="502920" y="1737360"/>
            <a:ext cx="3657600" cy="347472"/>
          </a:xfrm>
          <a:prstGeom prst="rect">
            <a:avLst/>
          </a:prstGeom>
          <a:noFill/>
          <a:ln/>
        </p:spPr>
        <p:txBody>
          <a:bodyPr wrap="square" rtlCol="0" anchor="ctr"/>
          <a:lstStyle/>
          <a:p>
            <a:pPr marL="0" indent="0">
              <a:buNone/>
            </a:pPr>
            <a:r>
              <a:rPr lang="en-US" sz="1100" i="1" dirty="0">
                <a:solidFill>
                  <a:srgbClr val="B85C6E"/>
                </a:solidFill>
                <a:latin typeface="Calibri" pitchFamily="34" charset="0"/>
                <a:ea typeface="Calibri" pitchFamily="34" charset="-122"/>
                <a:cs typeface="Calibri" pitchFamily="34" charset="-120"/>
              </a:rPr>
              <a:t>a.  Smoking cigarettes is a bad habit.</a:t>
            </a:r>
            <a:endParaRPr lang="en-US" sz="1100" dirty="0"/>
          </a:p>
        </p:txBody>
      </p:sp>
      <p:sp>
        <p:nvSpPr>
          <p:cNvPr id="11" name="Shape 8"/>
          <p:cNvSpPr/>
          <p:nvPr/>
        </p:nvSpPr>
        <p:spPr>
          <a:xfrm>
            <a:off x="4572000" y="1719072"/>
            <a:ext cx="4206240" cy="411480"/>
          </a:xfrm>
          <a:prstGeom prst="roundRect">
            <a:avLst>
              <a:gd name="adj" fmla="val 17778"/>
            </a:avLst>
          </a:prstGeom>
          <a:solidFill>
            <a:srgbClr val="EDF9F3"/>
          </a:solidFill>
          <a:ln w="12700">
            <a:solidFill>
              <a:srgbClr val="B2DFC8"/>
            </a:solidFill>
            <a:prstDash val="solid"/>
          </a:ln>
        </p:spPr>
        <p:txBody>
          <a:bodyPr/>
          <a:lstStyle/>
          <a:p>
            <a:endParaRPr lang="es-ES"/>
          </a:p>
        </p:txBody>
      </p:sp>
      <p:sp>
        <p:nvSpPr>
          <p:cNvPr id="12" name="Text 9"/>
          <p:cNvSpPr/>
          <p:nvPr/>
        </p:nvSpPr>
        <p:spPr>
          <a:xfrm>
            <a:off x="4709160" y="1737360"/>
            <a:ext cx="3931920" cy="347472"/>
          </a:xfrm>
          <a:prstGeom prst="rect">
            <a:avLst/>
          </a:prstGeom>
          <a:noFill/>
          <a:ln/>
        </p:spPr>
        <p:txBody>
          <a:bodyPr wrap="square" rtlCol="0" anchor="ctr"/>
          <a:lstStyle/>
          <a:p>
            <a:pPr marL="0" indent="0">
              <a:buNone/>
            </a:pPr>
            <a:r>
              <a:rPr lang="en-US" sz="1100" i="1" dirty="0">
                <a:solidFill>
                  <a:srgbClr val="2A7A50"/>
                </a:solidFill>
                <a:latin typeface="Calibri" pitchFamily="34" charset="0"/>
                <a:ea typeface="Calibri" pitchFamily="34" charset="-122"/>
                <a:cs typeface="Calibri" pitchFamily="34" charset="-120"/>
              </a:rPr>
              <a:t>b.  Smoking cigarettes can be an expensive habit.</a:t>
            </a:r>
            <a:endParaRPr lang="en-US" sz="1100" dirty="0"/>
          </a:p>
        </p:txBody>
      </p:sp>
      <p:sp>
        <p:nvSpPr>
          <p:cNvPr id="13" name="Text 10"/>
          <p:cNvSpPr/>
          <p:nvPr/>
        </p:nvSpPr>
        <p:spPr>
          <a:xfrm>
            <a:off x="457200" y="2176272"/>
            <a:ext cx="8229600" cy="274320"/>
          </a:xfrm>
          <a:prstGeom prst="rect">
            <a:avLst/>
          </a:prstGeom>
          <a:noFill/>
          <a:ln/>
        </p:spPr>
        <p:txBody>
          <a:bodyPr wrap="square" lIns="0" tIns="0" rIns="0" bIns="0" rtlCol="0" anchor="ctr"/>
          <a:lstStyle/>
          <a:p>
            <a:pPr marL="0" indent="0">
              <a:buNone/>
            </a:pPr>
            <a:r>
              <a:rPr lang="en-US" sz="1100" dirty="0">
                <a:solidFill>
                  <a:srgbClr val="4A6572"/>
                </a:solidFill>
                <a:latin typeface="Calibri" pitchFamily="34" charset="0"/>
                <a:ea typeface="Calibri" pitchFamily="34" charset="-122"/>
                <a:cs typeface="Calibri" pitchFamily="34" charset="-120"/>
              </a:rPr>
              <a:t>Better choice: ___   My new topic sentence: ________________________________</a:t>
            </a:r>
            <a:endParaRPr lang="en-US" sz="1100" dirty="0"/>
          </a:p>
        </p:txBody>
      </p:sp>
      <p:sp>
        <p:nvSpPr>
          <p:cNvPr id="14" name="Text 11"/>
          <p:cNvSpPr/>
          <p:nvPr/>
        </p:nvSpPr>
        <p:spPr>
          <a:xfrm>
            <a:off x="457200" y="2569464"/>
            <a:ext cx="8229600" cy="274320"/>
          </a:xfrm>
          <a:prstGeom prst="rect">
            <a:avLst/>
          </a:prstGeom>
          <a:noFill/>
          <a:ln/>
        </p:spPr>
        <p:txBody>
          <a:bodyPr wrap="square" lIns="0" tIns="0" rIns="0" bIns="0" rtlCol="0" anchor="ctr"/>
          <a:lstStyle/>
          <a:p>
            <a:pPr marL="0" indent="0">
              <a:buNone/>
            </a:pPr>
            <a:r>
              <a:rPr lang="en-US" sz="1200" b="1" dirty="0">
                <a:solidFill>
                  <a:srgbClr val="0B5A72"/>
                </a:solidFill>
                <a:latin typeface="Calibri" pitchFamily="34" charset="0"/>
                <a:ea typeface="Calibri" pitchFamily="34" charset="-122"/>
                <a:cs typeface="Calibri" pitchFamily="34" charset="-120"/>
              </a:rPr>
              <a:t>2.  Topic: My hometown</a:t>
            </a:r>
            <a:endParaRPr lang="en-US" sz="1200" dirty="0"/>
          </a:p>
        </p:txBody>
      </p:sp>
      <p:sp>
        <p:nvSpPr>
          <p:cNvPr id="15" name="Shape 12"/>
          <p:cNvSpPr/>
          <p:nvPr/>
        </p:nvSpPr>
        <p:spPr>
          <a:xfrm>
            <a:off x="365760" y="2862072"/>
            <a:ext cx="3931920" cy="411480"/>
          </a:xfrm>
          <a:prstGeom prst="roundRect">
            <a:avLst>
              <a:gd name="adj" fmla="val 17778"/>
            </a:avLst>
          </a:prstGeom>
          <a:solidFill>
            <a:srgbClr val="FDF0F3"/>
          </a:solidFill>
          <a:ln w="12700">
            <a:solidFill>
              <a:srgbClr val="EEC0CB"/>
            </a:solidFill>
            <a:prstDash val="solid"/>
          </a:ln>
        </p:spPr>
        <p:txBody>
          <a:bodyPr/>
          <a:lstStyle/>
          <a:p>
            <a:endParaRPr lang="es-ES"/>
          </a:p>
        </p:txBody>
      </p:sp>
      <p:sp>
        <p:nvSpPr>
          <p:cNvPr id="16" name="Text 13"/>
          <p:cNvSpPr/>
          <p:nvPr/>
        </p:nvSpPr>
        <p:spPr>
          <a:xfrm>
            <a:off x="502920" y="2880360"/>
            <a:ext cx="3657600" cy="347472"/>
          </a:xfrm>
          <a:prstGeom prst="rect">
            <a:avLst/>
          </a:prstGeom>
          <a:noFill/>
          <a:ln/>
        </p:spPr>
        <p:txBody>
          <a:bodyPr wrap="square" rtlCol="0" anchor="ctr"/>
          <a:lstStyle/>
          <a:p>
            <a:pPr marL="0" indent="0">
              <a:buNone/>
            </a:pPr>
            <a:r>
              <a:rPr lang="en-US" sz="1100" i="1" dirty="0">
                <a:solidFill>
                  <a:srgbClr val="B85C6E"/>
                </a:solidFill>
                <a:latin typeface="Calibri" pitchFamily="34" charset="0"/>
                <a:ea typeface="Calibri" pitchFamily="34" charset="-122"/>
                <a:cs typeface="Calibri" pitchFamily="34" charset="-120"/>
              </a:rPr>
              <a:t>a.  My hometown is a nice place.</a:t>
            </a:r>
            <a:endParaRPr lang="en-US" sz="1100" dirty="0"/>
          </a:p>
        </p:txBody>
      </p:sp>
      <p:sp>
        <p:nvSpPr>
          <p:cNvPr id="17" name="Shape 14"/>
          <p:cNvSpPr/>
          <p:nvPr/>
        </p:nvSpPr>
        <p:spPr>
          <a:xfrm>
            <a:off x="4572000" y="2862072"/>
            <a:ext cx="4206240" cy="411480"/>
          </a:xfrm>
          <a:prstGeom prst="roundRect">
            <a:avLst>
              <a:gd name="adj" fmla="val 17778"/>
            </a:avLst>
          </a:prstGeom>
          <a:solidFill>
            <a:srgbClr val="EDF9F3"/>
          </a:solidFill>
          <a:ln w="12700">
            <a:solidFill>
              <a:srgbClr val="B2DFC8"/>
            </a:solidFill>
            <a:prstDash val="solid"/>
          </a:ln>
        </p:spPr>
        <p:txBody>
          <a:bodyPr/>
          <a:lstStyle/>
          <a:p>
            <a:endParaRPr lang="es-ES"/>
          </a:p>
        </p:txBody>
      </p:sp>
      <p:sp>
        <p:nvSpPr>
          <p:cNvPr id="18" name="Text 15"/>
          <p:cNvSpPr/>
          <p:nvPr/>
        </p:nvSpPr>
        <p:spPr>
          <a:xfrm>
            <a:off x="4709160" y="2880360"/>
            <a:ext cx="3931920" cy="347472"/>
          </a:xfrm>
          <a:prstGeom prst="rect">
            <a:avLst/>
          </a:prstGeom>
          <a:noFill/>
          <a:ln/>
        </p:spPr>
        <p:txBody>
          <a:bodyPr wrap="square" rtlCol="0" anchor="ctr"/>
          <a:lstStyle/>
          <a:p>
            <a:pPr marL="0" indent="0">
              <a:buNone/>
            </a:pPr>
            <a:r>
              <a:rPr lang="en-US" sz="1100" i="1" dirty="0">
                <a:solidFill>
                  <a:srgbClr val="2A7A50"/>
                </a:solidFill>
                <a:latin typeface="Calibri" pitchFamily="34" charset="0"/>
                <a:ea typeface="Calibri" pitchFamily="34" charset="-122"/>
                <a:cs typeface="Calibri" pitchFamily="34" charset="-120"/>
              </a:rPr>
              <a:t>b.  My hometown offers many cultural and recreational opportunities for families.</a:t>
            </a:r>
            <a:endParaRPr lang="en-US" sz="1100" dirty="0"/>
          </a:p>
        </p:txBody>
      </p:sp>
      <p:sp>
        <p:nvSpPr>
          <p:cNvPr id="19" name="Text 16"/>
          <p:cNvSpPr/>
          <p:nvPr/>
        </p:nvSpPr>
        <p:spPr>
          <a:xfrm>
            <a:off x="457200" y="3319272"/>
            <a:ext cx="8229600" cy="274320"/>
          </a:xfrm>
          <a:prstGeom prst="rect">
            <a:avLst/>
          </a:prstGeom>
          <a:noFill/>
          <a:ln/>
        </p:spPr>
        <p:txBody>
          <a:bodyPr wrap="square" lIns="0" tIns="0" rIns="0" bIns="0" rtlCol="0" anchor="ctr"/>
          <a:lstStyle/>
          <a:p>
            <a:pPr marL="0" indent="0">
              <a:buNone/>
            </a:pPr>
            <a:r>
              <a:rPr lang="en-US" sz="1100" dirty="0">
                <a:solidFill>
                  <a:srgbClr val="4A6572"/>
                </a:solidFill>
                <a:latin typeface="Calibri" pitchFamily="34" charset="0"/>
                <a:ea typeface="Calibri" pitchFamily="34" charset="-122"/>
                <a:cs typeface="Calibri" pitchFamily="34" charset="-120"/>
              </a:rPr>
              <a:t>Better choice: ___   My new topic sentence: ________________________________</a:t>
            </a:r>
            <a:endParaRPr lang="en-US" sz="1100" dirty="0"/>
          </a:p>
        </p:txBody>
      </p:sp>
      <p:sp>
        <p:nvSpPr>
          <p:cNvPr id="20" name="Text 17"/>
          <p:cNvSpPr/>
          <p:nvPr/>
        </p:nvSpPr>
        <p:spPr>
          <a:xfrm>
            <a:off x="457200" y="3712464"/>
            <a:ext cx="8229600" cy="274320"/>
          </a:xfrm>
          <a:prstGeom prst="rect">
            <a:avLst/>
          </a:prstGeom>
          <a:noFill/>
          <a:ln/>
        </p:spPr>
        <p:txBody>
          <a:bodyPr wrap="square" lIns="0" tIns="0" rIns="0" bIns="0" rtlCol="0" anchor="ctr"/>
          <a:lstStyle/>
          <a:p>
            <a:pPr marL="0" indent="0">
              <a:buNone/>
            </a:pPr>
            <a:r>
              <a:rPr lang="en-US" sz="1200" b="1" dirty="0">
                <a:solidFill>
                  <a:srgbClr val="0B5A72"/>
                </a:solidFill>
                <a:latin typeface="Calibri" pitchFamily="34" charset="0"/>
                <a:ea typeface="Calibri" pitchFamily="34" charset="-122"/>
                <a:cs typeface="Calibri" pitchFamily="34" charset="-120"/>
              </a:rPr>
              <a:t>3.  Topic: Learning a foreign language</a:t>
            </a:r>
            <a:endParaRPr lang="en-US" sz="1200" dirty="0"/>
          </a:p>
        </p:txBody>
      </p:sp>
      <p:sp>
        <p:nvSpPr>
          <p:cNvPr id="21" name="Shape 18"/>
          <p:cNvSpPr/>
          <p:nvPr/>
        </p:nvSpPr>
        <p:spPr>
          <a:xfrm>
            <a:off x="365760" y="4005072"/>
            <a:ext cx="3931920" cy="411480"/>
          </a:xfrm>
          <a:prstGeom prst="roundRect">
            <a:avLst>
              <a:gd name="adj" fmla="val 17778"/>
            </a:avLst>
          </a:prstGeom>
          <a:solidFill>
            <a:srgbClr val="FDF0F3"/>
          </a:solidFill>
          <a:ln w="12700">
            <a:solidFill>
              <a:srgbClr val="EEC0CB"/>
            </a:solidFill>
            <a:prstDash val="solid"/>
          </a:ln>
        </p:spPr>
        <p:txBody>
          <a:bodyPr/>
          <a:lstStyle/>
          <a:p>
            <a:endParaRPr lang="es-ES"/>
          </a:p>
        </p:txBody>
      </p:sp>
      <p:sp>
        <p:nvSpPr>
          <p:cNvPr id="22" name="Text 19"/>
          <p:cNvSpPr/>
          <p:nvPr/>
        </p:nvSpPr>
        <p:spPr>
          <a:xfrm>
            <a:off x="502920" y="4023360"/>
            <a:ext cx="3657600" cy="347472"/>
          </a:xfrm>
          <a:prstGeom prst="rect">
            <a:avLst/>
          </a:prstGeom>
          <a:noFill/>
          <a:ln/>
        </p:spPr>
        <p:txBody>
          <a:bodyPr wrap="square" rtlCol="0" anchor="ctr"/>
          <a:lstStyle/>
          <a:p>
            <a:pPr marL="0" indent="0">
              <a:buNone/>
            </a:pPr>
            <a:r>
              <a:rPr lang="en-US" sz="1100" i="1" dirty="0">
                <a:solidFill>
                  <a:srgbClr val="B85C6E"/>
                </a:solidFill>
                <a:latin typeface="Calibri" pitchFamily="34" charset="0"/>
                <a:ea typeface="Calibri" pitchFamily="34" charset="-122"/>
                <a:cs typeface="Calibri" pitchFamily="34" charset="-120"/>
              </a:rPr>
              <a:t>a.  Learning a foreign language is useful.</a:t>
            </a:r>
            <a:endParaRPr lang="en-US" sz="1100" dirty="0"/>
          </a:p>
        </p:txBody>
      </p:sp>
      <p:sp>
        <p:nvSpPr>
          <p:cNvPr id="23" name="Shape 20"/>
          <p:cNvSpPr/>
          <p:nvPr/>
        </p:nvSpPr>
        <p:spPr>
          <a:xfrm>
            <a:off x="4572000" y="4005072"/>
            <a:ext cx="4206240" cy="411480"/>
          </a:xfrm>
          <a:prstGeom prst="roundRect">
            <a:avLst>
              <a:gd name="adj" fmla="val 17778"/>
            </a:avLst>
          </a:prstGeom>
          <a:solidFill>
            <a:srgbClr val="EDF9F3"/>
          </a:solidFill>
          <a:ln w="12700">
            <a:solidFill>
              <a:srgbClr val="B2DFC8"/>
            </a:solidFill>
            <a:prstDash val="solid"/>
          </a:ln>
        </p:spPr>
        <p:txBody>
          <a:bodyPr/>
          <a:lstStyle/>
          <a:p>
            <a:endParaRPr lang="es-ES"/>
          </a:p>
        </p:txBody>
      </p:sp>
      <p:sp>
        <p:nvSpPr>
          <p:cNvPr id="24" name="Text 21"/>
          <p:cNvSpPr/>
          <p:nvPr/>
        </p:nvSpPr>
        <p:spPr>
          <a:xfrm>
            <a:off x="4709160" y="4023360"/>
            <a:ext cx="3931920" cy="347472"/>
          </a:xfrm>
          <a:prstGeom prst="rect">
            <a:avLst/>
          </a:prstGeom>
          <a:noFill/>
          <a:ln/>
        </p:spPr>
        <p:txBody>
          <a:bodyPr wrap="square" rtlCol="0" anchor="ctr"/>
          <a:lstStyle/>
          <a:p>
            <a:pPr marL="0" indent="0">
              <a:buNone/>
            </a:pPr>
            <a:r>
              <a:rPr lang="en-US" sz="1100" i="1" dirty="0">
                <a:solidFill>
                  <a:srgbClr val="2A7A50"/>
                </a:solidFill>
                <a:latin typeface="Calibri" pitchFamily="34" charset="0"/>
                <a:ea typeface="Calibri" pitchFamily="34" charset="-122"/>
                <a:cs typeface="Calibri" pitchFamily="34" charset="-120"/>
              </a:rPr>
              <a:t>b.  Learning a foreign language opens doors to new career opportunities.</a:t>
            </a:r>
            <a:endParaRPr lang="en-US" sz="1100" dirty="0"/>
          </a:p>
        </p:txBody>
      </p:sp>
      <p:sp>
        <p:nvSpPr>
          <p:cNvPr id="25" name="Text 22"/>
          <p:cNvSpPr/>
          <p:nvPr/>
        </p:nvSpPr>
        <p:spPr>
          <a:xfrm>
            <a:off x="457200" y="4462272"/>
            <a:ext cx="8229600" cy="274320"/>
          </a:xfrm>
          <a:prstGeom prst="rect">
            <a:avLst/>
          </a:prstGeom>
          <a:noFill/>
          <a:ln/>
        </p:spPr>
        <p:txBody>
          <a:bodyPr wrap="square" lIns="0" tIns="0" rIns="0" bIns="0" rtlCol="0" anchor="ctr"/>
          <a:lstStyle/>
          <a:p>
            <a:pPr marL="0" indent="0">
              <a:buNone/>
            </a:pPr>
            <a:r>
              <a:rPr lang="en-US" sz="1100" dirty="0">
                <a:solidFill>
                  <a:srgbClr val="4A6572"/>
                </a:solidFill>
                <a:latin typeface="Calibri" pitchFamily="34" charset="0"/>
                <a:ea typeface="Calibri" pitchFamily="34" charset="-122"/>
                <a:cs typeface="Calibri" pitchFamily="34" charset="-120"/>
              </a:rPr>
              <a:t>Better choice: ___   My new topic sentence: ________________________________</a:t>
            </a:r>
            <a:endParaRPr lang="en-US" sz="1100" dirty="0"/>
          </a:p>
        </p:txBody>
      </p:sp>
      <p:sp>
        <p:nvSpPr>
          <p:cNvPr id="26" name="Text 23"/>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27" name="Text 24"/>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28" name="Text 25"/>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40</a:t>
            </a:r>
            <a:endParaRPr lang="en-US" sz="900" dirty="0"/>
          </a:p>
        </p:txBody>
      </p:sp>
      <p:pic>
        <p:nvPicPr>
          <p:cNvPr id="30" name="Audio 29">
            <a:hlinkClick r:id="" action="ppaction://media"/>
            <a:extLst>
              <a:ext uri="{FF2B5EF4-FFF2-40B4-BE49-F238E27FC236}">
                <a16:creationId xmlns:a16="http://schemas.microsoft.com/office/drawing/2014/main" id="{1E1740DD-8EC5-BC1D-8144-DBF57FB1984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7209"/>
    </mc:Choice>
    <mc:Fallback>
      <p:transition spd="slow" advTm="27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name="Slide 41">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Shape 0"/>
          <p:cNvSpPr/>
          <p:nvPr/>
        </p:nvSpPr>
        <p:spPr>
          <a:xfrm>
            <a:off x="365760" y="164592"/>
            <a:ext cx="1463040" cy="411480"/>
          </a:xfrm>
          <a:prstGeom prst="roundRect">
            <a:avLst>
              <a:gd name="adj" fmla="val 48889"/>
            </a:avLst>
          </a:prstGeom>
          <a:solidFill>
            <a:srgbClr val="B85C6E"/>
          </a:solidFill>
          <a:ln w="12700">
            <a:solidFill>
              <a:srgbClr val="B85C6E"/>
            </a:solidFill>
            <a:prstDash val="solid"/>
          </a:ln>
        </p:spPr>
        <p:txBody>
          <a:bodyPr/>
          <a:lstStyle/>
          <a:p>
            <a:endParaRPr lang="es-ES"/>
          </a:p>
        </p:txBody>
      </p:sp>
      <p:sp>
        <p:nvSpPr>
          <p:cNvPr id="4" name="Text 1"/>
          <p:cNvSpPr/>
          <p:nvPr/>
        </p:nvSpPr>
        <p:spPr>
          <a:xfrm>
            <a:off x="365760" y="164592"/>
            <a:ext cx="1463040" cy="411480"/>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Exercise 14</a:t>
            </a:r>
            <a:endParaRPr lang="en-US" sz="1300" dirty="0"/>
          </a:p>
        </p:txBody>
      </p:sp>
      <p:sp>
        <p:nvSpPr>
          <p:cNvPr id="5" name="Text 2"/>
          <p:cNvSpPr/>
          <p:nvPr/>
        </p:nvSpPr>
        <p:spPr>
          <a:xfrm>
            <a:off x="2011680" y="201168"/>
            <a:ext cx="6766560" cy="347472"/>
          </a:xfrm>
          <a:prstGeom prst="rect">
            <a:avLst/>
          </a:prstGeom>
          <a:noFill/>
          <a:ln/>
        </p:spPr>
        <p:txBody>
          <a:bodyPr wrap="square" lIns="0" tIns="0" rIns="0" bIns="0" rtlCol="0" anchor="ctr"/>
          <a:lstStyle/>
          <a:p>
            <a:pPr marL="0" indent="0">
              <a:buNone/>
            </a:pPr>
            <a:r>
              <a:rPr lang="en-US" sz="2000" b="1" dirty="0">
                <a:solidFill>
                  <a:srgbClr val="0B5A72"/>
                </a:solidFill>
                <a:latin typeface="Cambria" pitchFamily="34" charset="0"/>
                <a:ea typeface="Cambria" pitchFamily="34" charset="-122"/>
                <a:cs typeface="Cambria" pitchFamily="34" charset="-120"/>
              </a:rPr>
              <a:t>Sentence Fragments — Identify &amp; Correct</a:t>
            </a:r>
            <a:endParaRPr lang="en-US" sz="2000" dirty="0"/>
          </a:p>
        </p:txBody>
      </p:sp>
      <p:sp>
        <p:nvSpPr>
          <p:cNvPr id="6" name="Shape 3"/>
          <p:cNvSpPr/>
          <p:nvPr/>
        </p:nvSpPr>
        <p:spPr>
          <a:xfrm>
            <a:off x="365760" y="685800"/>
            <a:ext cx="8412480" cy="594360"/>
          </a:xfrm>
          <a:prstGeom prst="roundRect">
            <a:avLst>
              <a:gd name="adj" fmla="val 15385"/>
            </a:avLst>
          </a:prstGeom>
          <a:solidFill>
            <a:srgbClr val="B85C6E">
              <a:alpha val="10000"/>
            </a:srgbClr>
          </a:solidFill>
          <a:ln w="12700">
            <a:solidFill>
              <a:srgbClr val="B85C6E">
                <a:alpha val="50000"/>
              </a:srgbClr>
            </a:solidFill>
            <a:prstDash val="solid"/>
          </a:ln>
        </p:spPr>
        <p:txBody>
          <a:bodyPr/>
          <a:lstStyle/>
          <a:p>
            <a:endParaRPr lang="es-ES"/>
          </a:p>
        </p:txBody>
      </p:sp>
      <p:sp>
        <p:nvSpPr>
          <p:cNvPr id="7" name="Text 4"/>
          <p:cNvSpPr/>
          <p:nvPr/>
        </p:nvSpPr>
        <p:spPr>
          <a:xfrm>
            <a:off x="548640" y="713232"/>
            <a:ext cx="8046720" cy="512064"/>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Write "S" for a complete sentence or "F" for a fragment. Then rewrite each fragment as a complete sentence on the lines provided.</a:t>
            </a:r>
            <a:endParaRPr lang="en-US" sz="1200" dirty="0"/>
          </a:p>
        </p:txBody>
      </p:sp>
      <p:sp>
        <p:nvSpPr>
          <p:cNvPr id="8" name="Shape 5"/>
          <p:cNvSpPr/>
          <p:nvPr/>
        </p:nvSpPr>
        <p:spPr>
          <a:xfrm>
            <a:off x="365760" y="1426464"/>
            <a:ext cx="7406640" cy="347472"/>
          </a:xfrm>
          <a:prstGeom prst="roundRect">
            <a:avLst>
              <a:gd name="adj" fmla="val 15789"/>
            </a:avLst>
          </a:prstGeom>
          <a:solidFill>
            <a:srgbClr val="FDF0F3"/>
          </a:solidFill>
          <a:ln w="12700">
            <a:solidFill>
              <a:srgbClr val="EEC0CB"/>
            </a:solidFill>
            <a:prstDash val="solid"/>
          </a:ln>
        </p:spPr>
        <p:txBody>
          <a:bodyPr/>
          <a:lstStyle/>
          <a:p>
            <a:endParaRPr lang="es-ES"/>
          </a:p>
        </p:txBody>
      </p:sp>
      <p:sp>
        <p:nvSpPr>
          <p:cNvPr id="9" name="Text 6"/>
          <p:cNvSpPr/>
          <p:nvPr/>
        </p:nvSpPr>
        <p:spPr>
          <a:xfrm>
            <a:off x="502920" y="1463040"/>
            <a:ext cx="7132320" cy="274320"/>
          </a:xfrm>
          <a:prstGeom prst="rect">
            <a:avLst/>
          </a:prstGeom>
          <a:noFill/>
          <a:ln/>
        </p:spPr>
        <p:txBody>
          <a:bodyPr wrap="square" rtlCol="0" anchor="ctr"/>
          <a:lstStyle/>
          <a:p>
            <a:pPr marL="0" indent="0">
              <a:buNone/>
            </a:pPr>
            <a:r>
              <a:rPr lang="en-US" sz="1100" i="1" dirty="0">
                <a:solidFill>
                  <a:srgbClr val="B85C6E"/>
                </a:solidFill>
                <a:latin typeface="Calibri" pitchFamily="34" charset="0"/>
                <a:ea typeface="Calibri" pitchFamily="34" charset="-122"/>
                <a:cs typeface="Calibri" pitchFamily="34" charset="-120"/>
              </a:rPr>
              <a:t>1.  The Internet, making it a worthwhile invention and connecting the world.</a:t>
            </a:r>
            <a:endParaRPr lang="en-US" sz="1100" dirty="0"/>
          </a:p>
        </p:txBody>
      </p:sp>
      <p:sp>
        <p:nvSpPr>
          <p:cNvPr id="10" name="Shape 7"/>
          <p:cNvSpPr/>
          <p:nvPr/>
        </p:nvSpPr>
        <p:spPr>
          <a:xfrm>
            <a:off x="7863840" y="1435608"/>
            <a:ext cx="731520" cy="338328"/>
          </a:xfrm>
          <a:prstGeom prst="ellipse">
            <a:avLst/>
          </a:prstGeom>
          <a:solidFill>
            <a:srgbClr val="B85C6E"/>
          </a:solidFill>
          <a:ln w="12700">
            <a:solidFill>
              <a:srgbClr val="B85C6E"/>
            </a:solidFill>
            <a:prstDash val="solid"/>
          </a:ln>
        </p:spPr>
        <p:txBody>
          <a:bodyPr/>
          <a:lstStyle/>
          <a:p>
            <a:endParaRPr lang="es-ES"/>
          </a:p>
        </p:txBody>
      </p:sp>
      <p:sp>
        <p:nvSpPr>
          <p:cNvPr id="11" name="Text 8"/>
          <p:cNvSpPr/>
          <p:nvPr/>
        </p:nvSpPr>
        <p:spPr>
          <a:xfrm>
            <a:off x="7863840" y="1435608"/>
            <a:ext cx="731520" cy="338328"/>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F</a:t>
            </a:r>
            <a:endParaRPr lang="en-US" sz="1300" dirty="0"/>
          </a:p>
        </p:txBody>
      </p:sp>
      <p:sp>
        <p:nvSpPr>
          <p:cNvPr id="12" name="Shape 9"/>
          <p:cNvSpPr/>
          <p:nvPr/>
        </p:nvSpPr>
        <p:spPr>
          <a:xfrm>
            <a:off x="365760" y="1883664"/>
            <a:ext cx="7406640" cy="347472"/>
          </a:xfrm>
          <a:prstGeom prst="roundRect">
            <a:avLst>
              <a:gd name="adj" fmla="val 15789"/>
            </a:avLst>
          </a:prstGeom>
          <a:solidFill>
            <a:srgbClr val="FDF0F3"/>
          </a:solidFill>
          <a:ln w="12700">
            <a:solidFill>
              <a:srgbClr val="EEC0CB"/>
            </a:solidFill>
            <a:prstDash val="solid"/>
          </a:ln>
        </p:spPr>
        <p:txBody>
          <a:bodyPr/>
          <a:lstStyle/>
          <a:p>
            <a:endParaRPr lang="es-ES"/>
          </a:p>
        </p:txBody>
      </p:sp>
      <p:sp>
        <p:nvSpPr>
          <p:cNvPr id="13" name="Text 10"/>
          <p:cNvSpPr/>
          <p:nvPr/>
        </p:nvSpPr>
        <p:spPr>
          <a:xfrm>
            <a:off x="502920" y="1920240"/>
            <a:ext cx="7132320" cy="274320"/>
          </a:xfrm>
          <a:prstGeom prst="rect">
            <a:avLst/>
          </a:prstGeom>
          <a:noFill/>
          <a:ln/>
        </p:spPr>
        <p:txBody>
          <a:bodyPr wrap="square" rtlCol="0" anchor="ctr"/>
          <a:lstStyle/>
          <a:p>
            <a:pPr marL="0" indent="0">
              <a:buNone/>
            </a:pPr>
            <a:r>
              <a:rPr lang="en-US" sz="1100" i="1" dirty="0">
                <a:solidFill>
                  <a:srgbClr val="B85C6E"/>
                </a:solidFill>
                <a:latin typeface="Calibri" pitchFamily="34" charset="0"/>
                <a:ea typeface="Calibri" pitchFamily="34" charset="-122"/>
                <a:cs typeface="Calibri" pitchFamily="34" charset="-120"/>
              </a:rPr>
              <a:t>2.  The financial industry as a worthwhile investment for many young people.</a:t>
            </a:r>
            <a:endParaRPr lang="en-US" sz="1100" dirty="0"/>
          </a:p>
        </p:txBody>
      </p:sp>
      <p:sp>
        <p:nvSpPr>
          <p:cNvPr id="14" name="Shape 11"/>
          <p:cNvSpPr/>
          <p:nvPr/>
        </p:nvSpPr>
        <p:spPr>
          <a:xfrm>
            <a:off x="7863840" y="1892808"/>
            <a:ext cx="731520" cy="338328"/>
          </a:xfrm>
          <a:prstGeom prst="ellipse">
            <a:avLst/>
          </a:prstGeom>
          <a:solidFill>
            <a:srgbClr val="B85C6E"/>
          </a:solidFill>
          <a:ln w="12700">
            <a:solidFill>
              <a:srgbClr val="B85C6E"/>
            </a:solidFill>
            <a:prstDash val="solid"/>
          </a:ln>
        </p:spPr>
        <p:txBody>
          <a:bodyPr/>
          <a:lstStyle/>
          <a:p>
            <a:endParaRPr lang="es-ES"/>
          </a:p>
        </p:txBody>
      </p:sp>
      <p:sp>
        <p:nvSpPr>
          <p:cNvPr id="15" name="Text 12"/>
          <p:cNvSpPr/>
          <p:nvPr/>
        </p:nvSpPr>
        <p:spPr>
          <a:xfrm>
            <a:off x="7863840" y="1892808"/>
            <a:ext cx="731520" cy="338328"/>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F</a:t>
            </a:r>
            <a:endParaRPr lang="en-US" sz="1300" dirty="0"/>
          </a:p>
        </p:txBody>
      </p:sp>
      <p:sp>
        <p:nvSpPr>
          <p:cNvPr id="16" name="Shape 13"/>
          <p:cNvSpPr/>
          <p:nvPr/>
        </p:nvSpPr>
        <p:spPr>
          <a:xfrm>
            <a:off x="365760" y="2340864"/>
            <a:ext cx="7406640" cy="347472"/>
          </a:xfrm>
          <a:prstGeom prst="roundRect">
            <a:avLst>
              <a:gd name="adj" fmla="val 15789"/>
            </a:avLst>
          </a:prstGeom>
          <a:solidFill>
            <a:srgbClr val="EDF9F3"/>
          </a:solidFill>
          <a:ln w="12700">
            <a:solidFill>
              <a:srgbClr val="B2DFC8"/>
            </a:solidFill>
            <a:prstDash val="solid"/>
          </a:ln>
        </p:spPr>
        <p:txBody>
          <a:bodyPr/>
          <a:lstStyle/>
          <a:p>
            <a:endParaRPr lang="es-ES"/>
          </a:p>
        </p:txBody>
      </p:sp>
      <p:sp>
        <p:nvSpPr>
          <p:cNvPr id="17" name="Text 14"/>
          <p:cNvSpPr/>
          <p:nvPr/>
        </p:nvSpPr>
        <p:spPr>
          <a:xfrm>
            <a:off x="502920" y="2377440"/>
            <a:ext cx="7132320" cy="274320"/>
          </a:xfrm>
          <a:prstGeom prst="rect">
            <a:avLst/>
          </a:prstGeom>
          <a:noFill/>
          <a:ln/>
        </p:spPr>
        <p:txBody>
          <a:bodyPr wrap="square" rtlCol="0" anchor="ctr"/>
          <a:lstStyle/>
          <a:p>
            <a:pPr marL="0" indent="0">
              <a:buNone/>
            </a:pPr>
            <a:r>
              <a:rPr lang="en-US" sz="1100" dirty="0">
                <a:solidFill>
                  <a:srgbClr val="2A7A50"/>
                </a:solidFill>
                <a:latin typeface="Calibri" pitchFamily="34" charset="0"/>
                <a:ea typeface="Calibri" pitchFamily="34" charset="-122"/>
                <a:cs typeface="Calibri" pitchFamily="34" charset="-120"/>
              </a:rPr>
              <a:t>3.  He was hired as soon as he finished his degree.</a:t>
            </a:r>
            <a:endParaRPr lang="en-US" sz="1100" dirty="0"/>
          </a:p>
        </p:txBody>
      </p:sp>
      <p:sp>
        <p:nvSpPr>
          <p:cNvPr id="18" name="Shape 15"/>
          <p:cNvSpPr/>
          <p:nvPr/>
        </p:nvSpPr>
        <p:spPr>
          <a:xfrm>
            <a:off x="7863840" y="2350008"/>
            <a:ext cx="731520" cy="338328"/>
          </a:xfrm>
          <a:prstGeom prst="ellipse">
            <a:avLst/>
          </a:prstGeom>
          <a:solidFill>
            <a:srgbClr val="3A9E78"/>
          </a:solidFill>
          <a:ln w="12700">
            <a:solidFill>
              <a:srgbClr val="3A9E78"/>
            </a:solidFill>
            <a:prstDash val="solid"/>
          </a:ln>
        </p:spPr>
        <p:txBody>
          <a:bodyPr/>
          <a:lstStyle/>
          <a:p>
            <a:endParaRPr lang="es-ES"/>
          </a:p>
        </p:txBody>
      </p:sp>
      <p:sp>
        <p:nvSpPr>
          <p:cNvPr id="19" name="Text 16"/>
          <p:cNvSpPr/>
          <p:nvPr/>
        </p:nvSpPr>
        <p:spPr>
          <a:xfrm>
            <a:off x="7863840" y="2350008"/>
            <a:ext cx="731520" cy="338328"/>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S</a:t>
            </a:r>
            <a:endParaRPr lang="en-US" sz="1300" dirty="0"/>
          </a:p>
        </p:txBody>
      </p:sp>
      <p:sp>
        <p:nvSpPr>
          <p:cNvPr id="20" name="Shape 17"/>
          <p:cNvSpPr/>
          <p:nvPr/>
        </p:nvSpPr>
        <p:spPr>
          <a:xfrm>
            <a:off x="365760" y="2798064"/>
            <a:ext cx="7406640" cy="347472"/>
          </a:xfrm>
          <a:prstGeom prst="roundRect">
            <a:avLst>
              <a:gd name="adj" fmla="val 15789"/>
            </a:avLst>
          </a:prstGeom>
          <a:solidFill>
            <a:srgbClr val="EDF9F3"/>
          </a:solidFill>
          <a:ln w="12700">
            <a:solidFill>
              <a:srgbClr val="B2DFC8"/>
            </a:solidFill>
            <a:prstDash val="solid"/>
          </a:ln>
        </p:spPr>
        <p:txBody>
          <a:bodyPr/>
          <a:lstStyle/>
          <a:p>
            <a:endParaRPr lang="es-ES"/>
          </a:p>
        </p:txBody>
      </p:sp>
      <p:sp>
        <p:nvSpPr>
          <p:cNvPr id="21" name="Text 18"/>
          <p:cNvSpPr/>
          <p:nvPr/>
        </p:nvSpPr>
        <p:spPr>
          <a:xfrm>
            <a:off x="502920" y="2834640"/>
            <a:ext cx="7132320" cy="274320"/>
          </a:xfrm>
          <a:prstGeom prst="rect">
            <a:avLst/>
          </a:prstGeom>
          <a:noFill/>
          <a:ln/>
        </p:spPr>
        <p:txBody>
          <a:bodyPr wrap="square" rtlCol="0" anchor="ctr"/>
          <a:lstStyle/>
          <a:p>
            <a:pPr marL="0" indent="0">
              <a:buNone/>
            </a:pPr>
            <a:r>
              <a:rPr lang="en-US" sz="1100" dirty="0">
                <a:solidFill>
                  <a:srgbClr val="2A7A50"/>
                </a:solidFill>
                <a:latin typeface="Calibri" pitchFamily="34" charset="0"/>
                <a:ea typeface="Calibri" pitchFamily="34" charset="-122"/>
                <a:cs typeface="Calibri" pitchFamily="34" charset="-120"/>
              </a:rPr>
              <a:t>4.  We are doing this together and supporting each other throughout the process.</a:t>
            </a:r>
            <a:endParaRPr lang="en-US" sz="1100" dirty="0"/>
          </a:p>
        </p:txBody>
      </p:sp>
      <p:sp>
        <p:nvSpPr>
          <p:cNvPr id="22" name="Shape 19"/>
          <p:cNvSpPr/>
          <p:nvPr/>
        </p:nvSpPr>
        <p:spPr>
          <a:xfrm>
            <a:off x="7863840" y="2807208"/>
            <a:ext cx="731520" cy="338328"/>
          </a:xfrm>
          <a:prstGeom prst="ellipse">
            <a:avLst/>
          </a:prstGeom>
          <a:solidFill>
            <a:srgbClr val="3A9E78"/>
          </a:solidFill>
          <a:ln w="12700">
            <a:solidFill>
              <a:srgbClr val="3A9E78"/>
            </a:solidFill>
            <a:prstDash val="solid"/>
          </a:ln>
        </p:spPr>
        <p:txBody>
          <a:bodyPr/>
          <a:lstStyle/>
          <a:p>
            <a:endParaRPr lang="es-ES"/>
          </a:p>
        </p:txBody>
      </p:sp>
      <p:sp>
        <p:nvSpPr>
          <p:cNvPr id="23" name="Text 20"/>
          <p:cNvSpPr/>
          <p:nvPr/>
        </p:nvSpPr>
        <p:spPr>
          <a:xfrm>
            <a:off x="7863840" y="2807208"/>
            <a:ext cx="731520" cy="338328"/>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S</a:t>
            </a:r>
            <a:endParaRPr lang="en-US" sz="1300" dirty="0"/>
          </a:p>
        </p:txBody>
      </p:sp>
      <p:sp>
        <p:nvSpPr>
          <p:cNvPr id="24" name="Shape 21"/>
          <p:cNvSpPr/>
          <p:nvPr/>
        </p:nvSpPr>
        <p:spPr>
          <a:xfrm>
            <a:off x="365760" y="3255264"/>
            <a:ext cx="7406640" cy="347472"/>
          </a:xfrm>
          <a:prstGeom prst="roundRect">
            <a:avLst>
              <a:gd name="adj" fmla="val 15789"/>
            </a:avLst>
          </a:prstGeom>
          <a:solidFill>
            <a:srgbClr val="EDF9F3"/>
          </a:solidFill>
          <a:ln w="12700">
            <a:solidFill>
              <a:srgbClr val="B2DFC8"/>
            </a:solidFill>
            <a:prstDash val="solid"/>
          </a:ln>
        </p:spPr>
        <p:txBody>
          <a:bodyPr/>
          <a:lstStyle/>
          <a:p>
            <a:endParaRPr lang="es-ES"/>
          </a:p>
        </p:txBody>
      </p:sp>
      <p:sp>
        <p:nvSpPr>
          <p:cNvPr id="25" name="Text 22"/>
          <p:cNvSpPr/>
          <p:nvPr/>
        </p:nvSpPr>
        <p:spPr>
          <a:xfrm>
            <a:off x="502920" y="3291840"/>
            <a:ext cx="7132320" cy="274320"/>
          </a:xfrm>
          <a:prstGeom prst="rect">
            <a:avLst/>
          </a:prstGeom>
          <a:noFill/>
          <a:ln/>
        </p:spPr>
        <p:txBody>
          <a:bodyPr wrap="square" rtlCol="0" anchor="ctr"/>
          <a:lstStyle/>
          <a:p>
            <a:pPr marL="0" indent="0">
              <a:buNone/>
            </a:pPr>
            <a:r>
              <a:rPr lang="en-US" sz="1100" dirty="0">
                <a:solidFill>
                  <a:srgbClr val="2A7A50"/>
                </a:solidFill>
                <a:latin typeface="Calibri" pitchFamily="34" charset="0"/>
                <a:ea typeface="Calibri" pitchFamily="34" charset="-122"/>
                <a:cs typeface="Calibri" pitchFamily="34" charset="-120"/>
              </a:rPr>
              <a:t>5.  She had allergies to cats and dogs, which caused problems at home.</a:t>
            </a:r>
            <a:endParaRPr lang="en-US" sz="1100" dirty="0"/>
          </a:p>
        </p:txBody>
      </p:sp>
      <p:sp>
        <p:nvSpPr>
          <p:cNvPr id="26" name="Shape 23"/>
          <p:cNvSpPr/>
          <p:nvPr/>
        </p:nvSpPr>
        <p:spPr>
          <a:xfrm>
            <a:off x="7863840" y="3264408"/>
            <a:ext cx="731520" cy="338328"/>
          </a:xfrm>
          <a:prstGeom prst="ellipse">
            <a:avLst/>
          </a:prstGeom>
          <a:solidFill>
            <a:srgbClr val="3A9E78"/>
          </a:solidFill>
          <a:ln w="12700">
            <a:solidFill>
              <a:srgbClr val="3A9E78"/>
            </a:solidFill>
            <a:prstDash val="solid"/>
          </a:ln>
        </p:spPr>
        <p:txBody>
          <a:bodyPr/>
          <a:lstStyle/>
          <a:p>
            <a:endParaRPr lang="es-ES"/>
          </a:p>
        </p:txBody>
      </p:sp>
      <p:sp>
        <p:nvSpPr>
          <p:cNvPr id="27" name="Text 24"/>
          <p:cNvSpPr/>
          <p:nvPr/>
        </p:nvSpPr>
        <p:spPr>
          <a:xfrm>
            <a:off x="7863840" y="3264408"/>
            <a:ext cx="731520" cy="338328"/>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S</a:t>
            </a:r>
            <a:endParaRPr lang="en-US" sz="1300" dirty="0"/>
          </a:p>
        </p:txBody>
      </p:sp>
      <p:sp>
        <p:nvSpPr>
          <p:cNvPr id="28" name="Shape 25"/>
          <p:cNvSpPr/>
          <p:nvPr/>
        </p:nvSpPr>
        <p:spPr>
          <a:xfrm>
            <a:off x="365760" y="3712464"/>
            <a:ext cx="7406640" cy="347472"/>
          </a:xfrm>
          <a:prstGeom prst="roundRect">
            <a:avLst>
              <a:gd name="adj" fmla="val 15789"/>
            </a:avLst>
          </a:prstGeom>
          <a:solidFill>
            <a:srgbClr val="FDF0F3"/>
          </a:solidFill>
          <a:ln w="12700">
            <a:solidFill>
              <a:srgbClr val="EEC0CB"/>
            </a:solidFill>
            <a:prstDash val="solid"/>
          </a:ln>
        </p:spPr>
        <p:txBody>
          <a:bodyPr/>
          <a:lstStyle/>
          <a:p>
            <a:endParaRPr lang="es-ES"/>
          </a:p>
        </p:txBody>
      </p:sp>
      <p:sp>
        <p:nvSpPr>
          <p:cNvPr id="29" name="Text 26"/>
          <p:cNvSpPr/>
          <p:nvPr/>
        </p:nvSpPr>
        <p:spPr>
          <a:xfrm>
            <a:off x="502920" y="3749040"/>
            <a:ext cx="7132320" cy="274320"/>
          </a:xfrm>
          <a:prstGeom prst="rect">
            <a:avLst/>
          </a:prstGeom>
          <a:noFill/>
          <a:ln/>
        </p:spPr>
        <p:txBody>
          <a:bodyPr wrap="square" rtlCol="0" anchor="ctr"/>
          <a:lstStyle/>
          <a:p>
            <a:pPr marL="0" indent="0">
              <a:buNone/>
            </a:pPr>
            <a:r>
              <a:rPr lang="en-US" sz="1100" i="1" dirty="0">
                <a:solidFill>
                  <a:srgbClr val="B85C6E"/>
                </a:solidFill>
                <a:latin typeface="Calibri" pitchFamily="34" charset="0"/>
                <a:ea typeface="Calibri" pitchFamily="34" charset="-122"/>
                <a:cs typeface="Calibri" pitchFamily="34" charset="-120"/>
              </a:rPr>
              <a:t>6.  Although the film had just changed in the theatre and shows were all sold out.</a:t>
            </a:r>
            <a:endParaRPr lang="en-US" sz="1100" dirty="0"/>
          </a:p>
        </p:txBody>
      </p:sp>
      <p:sp>
        <p:nvSpPr>
          <p:cNvPr id="30" name="Shape 27"/>
          <p:cNvSpPr/>
          <p:nvPr/>
        </p:nvSpPr>
        <p:spPr>
          <a:xfrm>
            <a:off x="7863840" y="3721608"/>
            <a:ext cx="731520" cy="338328"/>
          </a:xfrm>
          <a:prstGeom prst="ellipse">
            <a:avLst/>
          </a:prstGeom>
          <a:solidFill>
            <a:srgbClr val="B85C6E"/>
          </a:solidFill>
          <a:ln w="12700">
            <a:solidFill>
              <a:srgbClr val="B85C6E"/>
            </a:solidFill>
            <a:prstDash val="solid"/>
          </a:ln>
        </p:spPr>
        <p:txBody>
          <a:bodyPr/>
          <a:lstStyle/>
          <a:p>
            <a:endParaRPr lang="es-ES"/>
          </a:p>
        </p:txBody>
      </p:sp>
      <p:sp>
        <p:nvSpPr>
          <p:cNvPr id="31" name="Text 28"/>
          <p:cNvSpPr/>
          <p:nvPr/>
        </p:nvSpPr>
        <p:spPr>
          <a:xfrm>
            <a:off x="7863840" y="3721608"/>
            <a:ext cx="731520" cy="338328"/>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F</a:t>
            </a:r>
            <a:endParaRPr lang="en-US" sz="1300" dirty="0"/>
          </a:p>
        </p:txBody>
      </p:sp>
      <p:sp>
        <p:nvSpPr>
          <p:cNvPr id="32" name="Shape 29"/>
          <p:cNvSpPr/>
          <p:nvPr/>
        </p:nvSpPr>
        <p:spPr>
          <a:xfrm>
            <a:off x="365760" y="4169664"/>
            <a:ext cx="7406640" cy="347472"/>
          </a:xfrm>
          <a:prstGeom prst="roundRect">
            <a:avLst>
              <a:gd name="adj" fmla="val 15789"/>
            </a:avLst>
          </a:prstGeom>
          <a:solidFill>
            <a:srgbClr val="FDF0F3"/>
          </a:solidFill>
          <a:ln w="12700">
            <a:solidFill>
              <a:srgbClr val="EEC0CB"/>
            </a:solidFill>
            <a:prstDash val="solid"/>
          </a:ln>
        </p:spPr>
        <p:txBody>
          <a:bodyPr/>
          <a:lstStyle/>
          <a:p>
            <a:endParaRPr lang="es-ES"/>
          </a:p>
        </p:txBody>
      </p:sp>
      <p:sp>
        <p:nvSpPr>
          <p:cNvPr id="33" name="Text 30"/>
          <p:cNvSpPr/>
          <p:nvPr/>
        </p:nvSpPr>
        <p:spPr>
          <a:xfrm>
            <a:off x="502920" y="4206240"/>
            <a:ext cx="7132320" cy="274320"/>
          </a:xfrm>
          <a:prstGeom prst="rect">
            <a:avLst/>
          </a:prstGeom>
          <a:noFill/>
          <a:ln/>
        </p:spPr>
        <p:txBody>
          <a:bodyPr wrap="square" rtlCol="0" anchor="ctr"/>
          <a:lstStyle/>
          <a:p>
            <a:pPr marL="0" indent="0">
              <a:buNone/>
            </a:pPr>
            <a:r>
              <a:rPr lang="en-US" sz="1100" i="1" dirty="0">
                <a:solidFill>
                  <a:srgbClr val="B85C6E"/>
                </a:solidFill>
                <a:latin typeface="Calibri" pitchFamily="34" charset="0"/>
                <a:ea typeface="Calibri" pitchFamily="34" charset="-122"/>
                <a:cs typeface="Calibri" pitchFamily="34" charset="-120"/>
              </a:rPr>
              <a:t>7.  Because he started working in a department store near his university.</a:t>
            </a:r>
            <a:endParaRPr lang="en-US" sz="1100" dirty="0"/>
          </a:p>
        </p:txBody>
      </p:sp>
      <p:sp>
        <p:nvSpPr>
          <p:cNvPr id="34" name="Shape 31"/>
          <p:cNvSpPr/>
          <p:nvPr/>
        </p:nvSpPr>
        <p:spPr>
          <a:xfrm>
            <a:off x="7863840" y="4178808"/>
            <a:ext cx="731520" cy="338328"/>
          </a:xfrm>
          <a:prstGeom prst="ellipse">
            <a:avLst/>
          </a:prstGeom>
          <a:solidFill>
            <a:srgbClr val="B85C6E"/>
          </a:solidFill>
          <a:ln w="12700">
            <a:solidFill>
              <a:srgbClr val="B85C6E"/>
            </a:solidFill>
            <a:prstDash val="solid"/>
          </a:ln>
        </p:spPr>
        <p:txBody>
          <a:bodyPr/>
          <a:lstStyle/>
          <a:p>
            <a:endParaRPr lang="es-ES"/>
          </a:p>
        </p:txBody>
      </p:sp>
      <p:sp>
        <p:nvSpPr>
          <p:cNvPr id="35" name="Text 32"/>
          <p:cNvSpPr/>
          <p:nvPr/>
        </p:nvSpPr>
        <p:spPr>
          <a:xfrm>
            <a:off x="7863840" y="4178808"/>
            <a:ext cx="731520" cy="338328"/>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F</a:t>
            </a:r>
            <a:endParaRPr lang="en-US" sz="1300" dirty="0"/>
          </a:p>
        </p:txBody>
      </p:sp>
      <p:sp>
        <p:nvSpPr>
          <p:cNvPr id="36" name="Text 33"/>
          <p:cNvSpPr/>
          <p:nvPr/>
        </p:nvSpPr>
        <p:spPr>
          <a:xfrm>
            <a:off x="457200" y="4681728"/>
            <a:ext cx="8229600" cy="256032"/>
          </a:xfrm>
          <a:prstGeom prst="rect">
            <a:avLst/>
          </a:prstGeom>
          <a:noFill/>
          <a:ln/>
        </p:spPr>
        <p:txBody>
          <a:bodyPr wrap="square" lIns="0" tIns="0" rIns="0" bIns="0" rtlCol="0" anchor="ctr"/>
          <a:lstStyle/>
          <a:p>
            <a:pPr marL="0" indent="0">
              <a:buNone/>
            </a:pPr>
            <a:r>
              <a:rPr lang="en-US" sz="1100" b="1" dirty="0">
                <a:solidFill>
                  <a:srgbClr val="0B5A72"/>
                </a:solidFill>
                <a:latin typeface="Calibri" pitchFamily="34" charset="0"/>
                <a:ea typeface="Calibri" pitchFamily="34" charset="-122"/>
                <a:cs typeface="Calibri" pitchFamily="34" charset="-120"/>
              </a:rPr>
              <a:t>Rewrite each fragment as a complete sentence:</a:t>
            </a:r>
            <a:endParaRPr lang="en-US" sz="1100" dirty="0"/>
          </a:p>
        </p:txBody>
      </p:sp>
      <p:sp>
        <p:nvSpPr>
          <p:cNvPr id="37" name="Text 34"/>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38" name="Text 35"/>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39" name="Text 36"/>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41</a:t>
            </a:r>
            <a:endParaRPr lang="en-US" sz="900" dirty="0"/>
          </a:p>
        </p:txBody>
      </p:sp>
      <p:pic>
        <p:nvPicPr>
          <p:cNvPr id="41" name="Audio 40">
            <a:hlinkClick r:id="" action="ppaction://media"/>
            <a:extLst>
              <a:ext uri="{FF2B5EF4-FFF2-40B4-BE49-F238E27FC236}">
                <a16:creationId xmlns:a16="http://schemas.microsoft.com/office/drawing/2014/main" id="{7951A98D-99B8-99DA-4464-E92C4C6E01C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0106"/>
    </mc:Choice>
    <mc:Fallback>
      <p:transition spd="slow" advTm="10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name="Slide 42">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Text 0"/>
          <p:cNvSpPr/>
          <p:nvPr/>
        </p:nvSpPr>
        <p:spPr>
          <a:xfrm>
            <a:off x="457200" y="228600"/>
            <a:ext cx="8229600" cy="548640"/>
          </a:xfrm>
          <a:prstGeom prst="rect">
            <a:avLst/>
          </a:prstGeom>
          <a:noFill/>
          <a:ln/>
        </p:spPr>
        <p:txBody>
          <a:bodyPr wrap="square" lIns="0" tIns="0" rIns="0" bIns="0" rtlCol="0" anchor="ctr"/>
          <a:lstStyle/>
          <a:p>
            <a:pPr marL="0" indent="0">
              <a:buNone/>
            </a:pPr>
            <a:r>
              <a:rPr lang="en-US" sz="2600" b="1" dirty="0">
                <a:solidFill>
                  <a:srgbClr val="0B5A72"/>
                </a:solidFill>
                <a:latin typeface="Cambria" pitchFamily="34" charset="0"/>
                <a:ea typeface="Cambria" pitchFamily="34" charset="-122"/>
                <a:cs typeface="Cambria" pitchFamily="34" charset="-120"/>
              </a:rPr>
              <a:t>Run-On Sentences &amp; Comma Splices</a:t>
            </a:r>
            <a:endParaRPr lang="en-US" sz="2600" dirty="0"/>
          </a:p>
        </p:txBody>
      </p:sp>
      <p:sp>
        <p:nvSpPr>
          <p:cNvPr id="4" name="Text 1"/>
          <p:cNvSpPr/>
          <p:nvPr/>
        </p:nvSpPr>
        <p:spPr>
          <a:xfrm>
            <a:off x="457200" y="804672"/>
            <a:ext cx="8229600" cy="365760"/>
          </a:xfrm>
          <a:prstGeom prst="rect">
            <a:avLst/>
          </a:prstGeom>
          <a:noFill/>
          <a:ln/>
        </p:spPr>
        <p:txBody>
          <a:bodyPr wrap="square" rtlCol="0" anchor="ctr"/>
          <a:lstStyle/>
          <a:p>
            <a:pPr marL="0" indent="0">
              <a:buNone/>
            </a:pPr>
            <a:r>
              <a:rPr lang="en-US" sz="1300" dirty="0">
                <a:solidFill>
                  <a:srgbClr val="4A6572"/>
                </a:solidFill>
                <a:latin typeface="Calibri" pitchFamily="34" charset="0"/>
                <a:ea typeface="Calibri" pitchFamily="34" charset="-122"/>
                <a:cs typeface="Calibri" pitchFamily="34" charset="-120"/>
              </a:rPr>
              <a:t>Two or more independent clauses written as one sentence without proper punctuation or connectors.</a:t>
            </a:r>
            <a:endParaRPr lang="en-US" sz="1300" dirty="0"/>
          </a:p>
        </p:txBody>
      </p:sp>
      <p:sp>
        <p:nvSpPr>
          <p:cNvPr id="5" name="Shape 2"/>
          <p:cNvSpPr/>
          <p:nvPr/>
        </p:nvSpPr>
        <p:spPr>
          <a:xfrm>
            <a:off x="365760" y="1298448"/>
            <a:ext cx="4114800" cy="1417320"/>
          </a:xfrm>
          <a:prstGeom prst="roundRect">
            <a:avLst>
              <a:gd name="adj" fmla="val 7742"/>
            </a:avLst>
          </a:prstGeom>
          <a:solidFill>
            <a:srgbClr val="FDF0F3"/>
          </a:solidFill>
          <a:ln w="12700">
            <a:solidFill>
              <a:srgbClr val="EEC0CB"/>
            </a:solidFill>
            <a:prstDash val="solid"/>
          </a:ln>
        </p:spPr>
        <p:txBody>
          <a:bodyPr/>
          <a:lstStyle/>
          <a:p>
            <a:endParaRPr lang="es-ES"/>
          </a:p>
        </p:txBody>
      </p:sp>
      <p:sp>
        <p:nvSpPr>
          <p:cNvPr id="6" name="Text 3"/>
          <p:cNvSpPr/>
          <p:nvPr/>
        </p:nvSpPr>
        <p:spPr>
          <a:xfrm>
            <a:off x="548640" y="1389888"/>
            <a:ext cx="3749040" cy="329184"/>
          </a:xfrm>
          <a:prstGeom prst="rect">
            <a:avLst/>
          </a:prstGeom>
          <a:noFill/>
          <a:ln/>
        </p:spPr>
        <p:txBody>
          <a:bodyPr wrap="square" lIns="0" tIns="0" rIns="0" bIns="0" rtlCol="0" anchor="ctr"/>
          <a:lstStyle/>
          <a:p>
            <a:pPr marL="0" indent="0">
              <a:buNone/>
            </a:pPr>
            <a:r>
              <a:rPr lang="en-US" sz="1400" b="1" dirty="0">
                <a:solidFill>
                  <a:srgbClr val="B85C6E"/>
                </a:solidFill>
                <a:latin typeface="Cambria" pitchFamily="34" charset="0"/>
                <a:ea typeface="Cambria" pitchFamily="34" charset="-122"/>
                <a:cs typeface="Cambria" pitchFamily="34" charset="-120"/>
              </a:rPr>
              <a:t>Run-On Sentence</a:t>
            </a:r>
            <a:endParaRPr lang="en-US" sz="1400" dirty="0"/>
          </a:p>
        </p:txBody>
      </p:sp>
      <p:sp>
        <p:nvSpPr>
          <p:cNvPr id="7" name="Text 4"/>
          <p:cNvSpPr/>
          <p:nvPr/>
        </p:nvSpPr>
        <p:spPr>
          <a:xfrm>
            <a:off x="548640" y="1737360"/>
            <a:ext cx="3749040" cy="868680"/>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Two independent clauses joined with NO punctuation or connector.</a:t>
            </a:r>
            <a:endParaRPr lang="en-US" sz="1200" dirty="0"/>
          </a:p>
          <a:p>
            <a:pPr marL="0" indent="0">
              <a:buNone/>
            </a:pPr>
            <a:endParaRPr lang="en-US" sz="1200" dirty="0"/>
          </a:p>
          <a:p>
            <a:pPr marL="0" indent="0">
              <a:buNone/>
            </a:pPr>
            <a:r>
              <a:rPr lang="en-US" sz="1200" dirty="0">
                <a:solidFill>
                  <a:srgbClr val="334455"/>
                </a:solidFill>
                <a:latin typeface="Calibri" pitchFamily="34" charset="0"/>
                <a:ea typeface="Calibri" pitchFamily="34" charset="-122"/>
                <a:cs typeface="Calibri" pitchFamily="34" charset="-120"/>
              </a:rPr>
              <a:t>✘  "I enjoy writing I find it relaxing."</a:t>
            </a:r>
            <a:endParaRPr lang="en-US" sz="1200" dirty="0"/>
          </a:p>
        </p:txBody>
      </p:sp>
      <p:sp>
        <p:nvSpPr>
          <p:cNvPr id="8" name="Shape 5"/>
          <p:cNvSpPr/>
          <p:nvPr/>
        </p:nvSpPr>
        <p:spPr>
          <a:xfrm>
            <a:off x="4754880" y="1298448"/>
            <a:ext cx="4114800" cy="1417320"/>
          </a:xfrm>
          <a:prstGeom prst="roundRect">
            <a:avLst>
              <a:gd name="adj" fmla="val 7742"/>
            </a:avLst>
          </a:prstGeom>
          <a:solidFill>
            <a:srgbClr val="FFF4E8"/>
          </a:solidFill>
          <a:ln w="12700">
            <a:solidFill>
              <a:srgbClr val="F2C99A"/>
            </a:solidFill>
            <a:prstDash val="solid"/>
          </a:ln>
        </p:spPr>
        <p:txBody>
          <a:bodyPr/>
          <a:lstStyle/>
          <a:p>
            <a:endParaRPr lang="es-ES"/>
          </a:p>
        </p:txBody>
      </p:sp>
      <p:sp>
        <p:nvSpPr>
          <p:cNvPr id="9" name="Text 6"/>
          <p:cNvSpPr/>
          <p:nvPr/>
        </p:nvSpPr>
        <p:spPr>
          <a:xfrm>
            <a:off x="4937760" y="1389888"/>
            <a:ext cx="3749040" cy="329184"/>
          </a:xfrm>
          <a:prstGeom prst="rect">
            <a:avLst/>
          </a:prstGeom>
          <a:noFill/>
          <a:ln/>
        </p:spPr>
        <p:txBody>
          <a:bodyPr wrap="square" lIns="0" tIns="0" rIns="0" bIns="0" rtlCol="0" anchor="ctr"/>
          <a:lstStyle/>
          <a:p>
            <a:pPr marL="0" indent="0">
              <a:buNone/>
            </a:pPr>
            <a:r>
              <a:rPr lang="en-US" sz="1400" b="1" dirty="0">
                <a:solidFill>
                  <a:srgbClr val="C0793A"/>
                </a:solidFill>
                <a:latin typeface="Cambria" pitchFamily="34" charset="0"/>
                <a:ea typeface="Cambria" pitchFamily="34" charset="-122"/>
                <a:cs typeface="Cambria" pitchFamily="34" charset="-120"/>
              </a:rPr>
              <a:t>Comma Splice</a:t>
            </a:r>
            <a:endParaRPr lang="en-US" sz="1400" dirty="0"/>
          </a:p>
        </p:txBody>
      </p:sp>
      <p:sp>
        <p:nvSpPr>
          <p:cNvPr id="10" name="Text 7"/>
          <p:cNvSpPr/>
          <p:nvPr/>
        </p:nvSpPr>
        <p:spPr>
          <a:xfrm>
            <a:off x="4937760" y="1737360"/>
            <a:ext cx="3749040" cy="868680"/>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Two independent clauses joined with ONLY a comma.</a:t>
            </a:r>
            <a:endParaRPr lang="en-US" sz="1200" dirty="0"/>
          </a:p>
          <a:p>
            <a:pPr marL="0" indent="0">
              <a:buNone/>
            </a:pPr>
            <a:endParaRPr lang="en-US" sz="1200" dirty="0"/>
          </a:p>
          <a:p>
            <a:pPr marL="0" indent="0">
              <a:buNone/>
            </a:pPr>
            <a:r>
              <a:rPr lang="en-US" sz="1200" dirty="0">
                <a:solidFill>
                  <a:srgbClr val="334455"/>
                </a:solidFill>
                <a:latin typeface="Calibri" pitchFamily="34" charset="0"/>
                <a:ea typeface="Calibri" pitchFamily="34" charset="-122"/>
                <a:cs typeface="Calibri" pitchFamily="34" charset="-120"/>
              </a:rPr>
              <a:t>✘  "I enjoy writing, I find it relaxing."</a:t>
            </a:r>
            <a:endParaRPr lang="en-US" sz="1200" dirty="0"/>
          </a:p>
        </p:txBody>
      </p:sp>
      <p:sp>
        <p:nvSpPr>
          <p:cNvPr id="11" name="Text 8"/>
          <p:cNvSpPr/>
          <p:nvPr/>
        </p:nvSpPr>
        <p:spPr>
          <a:xfrm>
            <a:off x="365760" y="2834640"/>
            <a:ext cx="8412480" cy="329184"/>
          </a:xfrm>
          <a:prstGeom prst="rect">
            <a:avLst/>
          </a:prstGeom>
          <a:noFill/>
          <a:ln/>
        </p:spPr>
        <p:txBody>
          <a:bodyPr wrap="square" lIns="0" tIns="0" rIns="0" bIns="0" rtlCol="0" anchor="ctr"/>
          <a:lstStyle/>
          <a:p>
            <a:pPr marL="0" indent="0">
              <a:buNone/>
            </a:pPr>
            <a:r>
              <a:rPr lang="en-US" sz="1400" b="1" dirty="0">
                <a:solidFill>
                  <a:srgbClr val="0B5A72"/>
                </a:solidFill>
                <a:latin typeface="Cambria" pitchFamily="34" charset="0"/>
                <a:ea typeface="Cambria" pitchFamily="34" charset="-122"/>
                <a:cs typeface="Cambria" pitchFamily="34" charset="-120"/>
              </a:rPr>
              <a:t>Four Ways to Fix Run-Ons &amp; Comma Splices</a:t>
            </a:r>
            <a:endParaRPr lang="en-US" sz="1400" dirty="0"/>
          </a:p>
        </p:txBody>
      </p:sp>
      <p:sp>
        <p:nvSpPr>
          <p:cNvPr id="12" name="Shape 9"/>
          <p:cNvSpPr/>
          <p:nvPr/>
        </p:nvSpPr>
        <p:spPr>
          <a:xfrm>
            <a:off x="365760" y="3246120"/>
            <a:ext cx="4114800" cy="658368"/>
          </a:xfrm>
          <a:prstGeom prst="roundRect">
            <a:avLst>
              <a:gd name="adj" fmla="val 11111"/>
            </a:avLst>
          </a:prstGeom>
          <a:solidFill>
            <a:srgbClr val="F7FAFB"/>
          </a:solidFill>
          <a:ln w="12700">
            <a:solidFill>
              <a:srgbClr val="D0E8F0"/>
            </a:solidFill>
            <a:prstDash val="solid"/>
          </a:ln>
        </p:spPr>
        <p:txBody>
          <a:bodyPr/>
          <a:lstStyle/>
          <a:p>
            <a:endParaRPr lang="es-ES"/>
          </a:p>
        </p:txBody>
      </p:sp>
      <p:sp>
        <p:nvSpPr>
          <p:cNvPr id="13" name="Shape 10"/>
          <p:cNvSpPr/>
          <p:nvPr/>
        </p:nvSpPr>
        <p:spPr>
          <a:xfrm>
            <a:off x="457200" y="3364992"/>
            <a:ext cx="365760" cy="365760"/>
          </a:xfrm>
          <a:prstGeom prst="ellipse">
            <a:avLst/>
          </a:prstGeom>
          <a:solidFill>
            <a:srgbClr val="2B8CA8"/>
          </a:solidFill>
          <a:ln w="12700">
            <a:solidFill>
              <a:srgbClr val="2B8CA8"/>
            </a:solidFill>
            <a:prstDash val="solid"/>
          </a:ln>
        </p:spPr>
        <p:txBody>
          <a:bodyPr/>
          <a:lstStyle/>
          <a:p>
            <a:endParaRPr lang="es-ES"/>
          </a:p>
        </p:txBody>
      </p:sp>
      <p:sp>
        <p:nvSpPr>
          <p:cNvPr id="14" name="Text 11"/>
          <p:cNvSpPr/>
          <p:nvPr/>
        </p:nvSpPr>
        <p:spPr>
          <a:xfrm>
            <a:off x="457200" y="3364992"/>
            <a:ext cx="365760" cy="365760"/>
          </a:xfrm>
          <a:prstGeom prst="rect">
            <a:avLst/>
          </a:prstGeom>
          <a:noFill/>
          <a:ln/>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1</a:t>
            </a:r>
            <a:endParaRPr lang="en-US" sz="1100" dirty="0"/>
          </a:p>
        </p:txBody>
      </p:sp>
      <p:sp>
        <p:nvSpPr>
          <p:cNvPr id="15" name="Text 12"/>
          <p:cNvSpPr/>
          <p:nvPr/>
        </p:nvSpPr>
        <p:spPr>
          <a:xfrm>
            <a:off x="932688" y="3300984"/>
            <a:ext cx="3429000" cy="256032"/>
          </a:xfrm>
          <a:prstGeom prst="rect">
            <a:avLst/>
          </a:prstGeom>
          <a:noFill/>
          <a:ln/>
        </p:spPr>
        <p:txBody>
          <a:bodyPr wrap="square" lIns="0" tIns="0" rIns="0" bIns="0" rtlCol="0" anchor="ctr"/>
          <a:lstStyle/>
          <a:p>
            <a:pPr marL="0" indent="0">
              <a:buNone/>
            </a:pPr>
            <a:r>
              <a:rPr lang="en-US" sz="1100" b="1" dirty="0">
                <a:solidFill>
                  <a:srgbClr val="2B8CA8"/>
                </a:solidFill>
                <a:latin typeface="Calibri" pitchFamily="34" charset="0"/>
                <a:ea typeface="Calibri" pitchFamily="34" charset="-122"/>
                <a:cs typeface="Calibri" pitchFamily="34" charset="-120"/>
              </a:rPr>
              <a:t>Use a period — separate into two sentences.</a:t>
            </a:r>
            <a:endParaRPr lang="en-US" sz="1100" dirty="0"/>
          </a:p>
        </p:txBody>
      </p:sp>
      <p:sp>
        <p:nvSpPr>
          <p:cNvPr id="16" name="Text 13"/>
          <p:cNvSpPr/>
          <p:nvPr/>
        </p:nvSpPr>
        <p:spPr>
          <a:xfrm>
            <a:off x="932688" y="3575304"/>
            <a:ext cx="3429000" cy="256032"/>
          </a:xfrm>
          <a:prstGeom prst="rect">
            <a:avLst/>
          </a:prstGeom>
          <a:noFill/>
          <a:ln/>
        </p:spPr>
        <p:txBody>
          <a:bodyPr wrap="square" lIns="0" tIns="0" rIns="0" bIns="0" rtlCol="0" anchor="ctr"/>
          <a:lstStyle/>
          <a:p>
            <a:pPr marL="0" indent="0">
              <a:buNone/>
            </a:pPr>
            <a:r>
              <a:rPr lang="en-US" sz="1100" i="1" dirty="0">
                <a:solidFill>
                  <a:srgbClr val="556677"/>
                </a:solidFill>
                <a:latin typeface="Calibri" pitchFamily="34" charset="0"/>
                <a:ea typeface="Calibri" pitchFamily="34" charset="-122"/>
                <a:cs typeface="Calibri" pitchFamily="34" charset="-120"/>
              </a:rPr>
              <a:t>"I enjoy writing. I find it relaxing."</a:t>
            </a:r>
            <a:endParaRPr lang="en-US" sz="1100" dirty="0"/>
          </a:p>
        </p:txBody>
      </p:sp>
      <p:sp>
        <p:nvSpPr>
          <p:cNvPr id="17" name="Shape 14"/>
          <p:cNvSpPr/>
          <p:nvPr/>
        </p:nvSpPr>
        <p:spPr>
          <a:xfrm>
            <a:off x="4754880" y="3246120"/>
            <a:ext cx="4114800" cy="658368"/>
          </a:xfrm>
          <a:prstGeom prst="roundRect">
            <a:avLst>
              <a:gd name="adj" fmla="val 11111"/>
            </a:avLst>
          </a:prstGeom>
          <a:solidFill>
            <a:srgbClr val="F7FAFB"/>
          </a:solidFill>
          <a:ln w="12700">
            <a:solidFill>
              <a:srgbClr val="D0E8F0"/>
            </a:solidFill>
            <a:prstDash val="solid"/>
          </a:ln>
        </p:spPr>
        <p:txBody>
          <a:bodyPr/>
          <a:lstStyle/>
          <a:p>
            <a:endParaRPr lang="es-ES"/>
          </a:p>
        </p:txBody>
      </p:sp>
      <p:sp>
        <p:nvSpPr>
          <p:cNvPr id="18" name="Shape 15"/>
          <p:cNvSpPr/>
          <p:nvPr/>
        </p:nvSpPr>
        <p:spPr>
          <a:xfrm>
            <a:off x="4846320" y="3364992"/>
            <a:ext cx="365760" cy="365760"/>
          </a:xfrm>
          <a:prstGeom prst="ellipse">
            <a:avLst/>
          </a:prstGeom>
          <a:solidFill>
            <a:srgbClr val="3A9E78"/>
          </a:solidFill>
          <a:ln w="12700">
            <a:solidFill>
              <a:srgbClr val="3A9E78"/>
            </a:solidFill>
            <a:prstDash val="solid"/>
          </a:ln>
        </p:spPr>
        <p:txBody>
          <a:bodyPr/>
          <a:lstStyle/>
          <a:p>
            <a:endParaRPr lang="es-ES"/>
          </a:p>
        </p:txBody>
      </p:sp>
      <p:sp>
        <p:nvSpPr>
          <p:cNvPr id="19" name="Text 16"/>
          <p:cNvSpPr/>
          <p:nvPr/>
        </p:nvSpPr>
        <p:spPr>
          <a:xfrm>
            <a:off x="4846320" y="3364992"/>
            <a:ext cx="365760" cy="365760"/>
          </a:xfrm>
          <a:prstGeom prst="rect">
            <a:avLst/>
          </a:prstGeom>
          <a:noFill/>
          <a:ln/>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2</a:t>
            </a:r>
            <a:endParaRPr lang="en-US" sz="1100" dirty="0"/>
          </a:p>
        </p:txBody>
      </p:sp>
      <p:sp>
        <p:nvSpPr>
          <p:cNvPr id="20" name="Text 17"/>
          <p:cNvSpPr/>
          <p:nvPr/>
        </p:nvSpPr>
        <p:spPr>
          <a:xfrm>
            <a:off x="5321808" y="3300984"/>
            <a:ext cx="3429000" cy="256032"/>
          </a:xfrm>
          <a:prstGeom prst="rect">
            <a:avLst/>
          </a:prstGeom>
          <a:noFill/>
          <a:ln/>
        </p:spPr>
        <p:txBody>
          <a:bodyPr wrap="square" lIns="0" tIns="0" rIns="0" bIns="0" rtlCol="0" anchor="ctr"/>
          <a:lstStyle/>
          <a:p>
            <a:pPr marL="0" indent="0">
              <a:buNone/>
            </a:pPr>
            <a:r>
              <a:rPr lang="en-US" sz="1100" b="1" dirty="0">
                <a:solidFill>
                  <a:srgbClr val="3A9E78"/>
                </a:solidFill>
                <a:latin typeface="Calibri" pitchFamily="34" charset="0"/>
                <a:ea typeface="Calibri" pitchFamily="34" charset="-122"/>
                <a:cs typeface="Calibri" pitchFamily="34" charset="-120"/>
              </a:rPr>
              <a:t>Use a semicolon between the two clauses.</a:t>
            </a:r>
            <a:endParaRPr lang="en-US" sz="1100" dirty="0"/>
          </a:p>
        </p:txBody>
      </p:sp>
      <p:sp>
        <p:nvSpPr>
          <p:cNvPr id="21" name="Text 18"/>
          <p:cNvSpPr/>
          <p:nvPr/>
        </p:nvSpPr>
        <p:spPr>
          <a:xfrm>
            <a:off x="5321808" y="3575304"/>
            <a:ext cx="3429000" cy="256032"/>
          </a:xfrm>
          <a:prstGeom prst="rect">
            <a:avLst/>
          </a:prstGeom>
          <a:noFill/>
          <a:ln/>
        </p:spPr>
        <p:txBody>
          <a:bodyPr wrap="square" lIns="0" tIns="0" rIns="0" bIns="0" rtlCol="0" anchor="ctr"/>
          <a:lstStyle/>
          <a:p>
            <a:pPr marL="0" indent="0">
              <a:buNone/>
            </a:pPr>
            <a:r>
              <a:rPr lang="en-US" sz="1100" i="1" dirty="0">
                <a:solidFill>
                  <a:srgbClr val="556677"/>
                </a:solidFill>
                <a:latin typeface="Calibri" pitchFamily="34" charset="0"/>
                <a:ea typeface="Calibri" pitchFamily="34" charset="-122"/>
                <a:cs typeface="Calibri" pitchFamily="34" charset="-120"/>
              </a:rPr>
              <a:t>"I enjoy writing; I find it relaxing."</a:t>
            </a:r>
            <a:endParaRPr lang="en-US" sz="1100" dirty="0"/>
          </a:p>
        </p:txBody>
      </p:sp>
      <p:sp>
        <p:nvSpPr>
          <p:cNvPr id="22" name="Shape 19"/>
          <p:cNvSpPr/>
          <p:nvPr/>
        </p:nvSpPr>
        <p:spPr>
          <a:xfrm>
            <a:off x="365760" y="3995928"/>
            <a:ext cx="4114800" cy="658368"/>
          </a:xfrm>
          <a:prstGeom prst="roundRect">
            <a:avLst>
              <a:gd name="adj" fmla="val 11111"/>
            </a:avLst>
          </a:prstGeom>
          <a:solidFill>
            <a:srgbClr val="F7FAFB"/>
          </a:solidFill>
          <a:ln w="12700">
            <a:solidFill>
              <a:srgbClr val="D0E8F0"/>
            </a:solidFill>
            <a:prstDash val="solid"/>
          </a:ln>
        </p:spPr>
        <p:txBody>
          <a:bodyPr/>
          <a:lstStyle/>
          <a:p>
            <a:endParaRPr lang="es-ES"/>
          </a:p>
        </p:txBody>
      </p:sp>
      <p:sp>
        <p:nvSpPr>
          <p:cNvPr id="23" name="Shape 20"/>
          <p:cNvSpPr/>
          <p:nvPr/>
        </p:nvSpPr>
        <p:spPr>
          <a:xfrm>
            <a:off x="457200" y="4114800"/>
            <a:ext cx="365760" cy="365760"/>
          </a:xfrm>
          <a:prstGeom prst="ellipse">
            <a:avLst/>
          </a:prstGeom>
          <a:solidFill>
            <a:srgbClr val="7B6EAB"/>
          </a:solidFill>
          <a:ln w="12700">
            <a:solidFill>
              <a:srgbClr val="7B6EAB"/>
            </a:solidFill>
            <a:prstDash val="solid"/>
          </a:ln>
        </p:spPr>
        <p:txBody>
          <a:bodyPr/>
          <a:lstStyle/>
          <a:p>
            <a:endParaRPr lang="es-ES"/>
          </a:p>
        </p:txBody>
      </p:sp>
      <p:sp>
        <p:nvSpPr>
          <p:cNvPr id="24" name="Text 21"/>
          <p:cNvSpPr/>
          <p:nvPr/>
        </p:nvSpPr>
        <p:spPr>
          <a:xfrm>
            <a:off x="457200" y="4114800"/>
            <a:ext cx="365760" cy="365760"/>
          </a:xfrm>
          <a:prstGeom prst="rect">
            <a:avLst/>
          </a:prstGeom>
          <a:noFill/>
          <a:ln/>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3</a:t>
            </a:r>
            <a:endParaRPr lang="en-US" sz="1100" dirty="0"/>
          </a:p>
        </p:txBody>
      </p:sp>
      <p:sp>
        <p:nvSpPr>
          <p:cNvPr id="25" name="Text 22"/>
          <p:cNvSpPr/>
          <p:nvPr/>
        </p:nvSpPr>
        <p:spPr>
          <a:xfrm>
            <a:off x="932688" y="4050792"/>
            <a:ext cx="3429000" cy="256032"/>
          </a:xfrm>
          <a:prstGeom prst="rect">
            <a:avLst/>
          </a:prstGeom>
          <a:noFill/>
          <a:ln/>
        </p:spPr>
        <p:txBody>
          <a:bodyPr wrap="square" lIns="0" tIns="0" rIns="0" bIns="0" rtlCol="0" anchor="ctr"/>
          <a:lstStyle/>
          <a:p>
            <a:pPr marL="0" indent="0">
              <a:buNone/>
            </a:pPr>
            <a:r>
              <a:rPr lang="en-US" sz="1100" b="1" dirty="0">
                <a:solidFill>
                  <a:srgbClr val="7B6EAB"/>
                </a:solidFill>
                <a:latin typeface="Calibri" pitchFamily="34" charset="0"/>
                <a:ea typeface="Calibri" pitchFamily="34" charset="-122"/>
                <a:cs typeface="Calibri" pitchFamily="34" charset="-120"/>
              </a:rPr>
              <a:t>Add a coordinating conjunction (and, but, so…).</a:t>
            </a:r>
            <a:endParaRPr lang="en-US" sz="1100" dirty="0"/>
          </a:p>
        </p:txBody>
      </p:sp>
      <p:sp>
        <p:nvSpPr>
          <p:cNvPr id="26" name="Text 23"/>
          <p:cNvSpPr/>
          <p:nvPr/>
        </p:nvSpPr>
        <p:spPr>
          <a:xfrm>
            <a:off x="932688" y="4325112"/>
            <a:ext cx="3429000" cy="256032"/>
          </a:xfrm>
          <a:prstGeom prst="rect">
            <a:avLst/>
          </a:prstGeom>
          <a:noFill/>
          <a:ln/>
        </p:spPr>
        <p:txBody>
          <a:bodyPr wrap="square" lIns="0" tIns="0" rIns="0" bIns="0" rtlCol="0" anchor="ctr"/>
          <a:lstStyle/>
          <a:p>
            <a:pPr marL="0" indent="0">
              <a:buNone/>
            </a:pPr>
            <a:r>
              <a:rPr lang="en-US" sz="1100" i="1" dirty="0">
                <a:solidFill>
                  <a:srgbClr val="556677"/>
                </a:solidFill>
                <a:latin typeface="Calibri" pitchFamily="34" charset="0"/>
                <a:ea typeface="Calibri" pitchFamily="34" charset="-122"/>
                <a:cs typeface="Calibri" pitchFamily="34" charset="-120"/>
              </a:rPr>
              <a:t>"I enjoy writing, and I find it relaxing."</a:t>
            </a:r>
            <a:endParaRPr lang="en-US" sz="1100" dirty="0"/>
          </a:p>
        </p:txBody>
      </p:sp>
      <p:sp>
        <p:nvSpPr>
          <p:cNvPr id="27" name="Shape 24"/>
          <p:cNvSpPr/>
          <p:nvPr/>
        </p:nvSpPr>
        <p:spPr>
          <a:xfrm>
            <a:off x="4754880" y="3995928"/>
            <a:ext cx="4114800" cy="658368"/>
          </a:xfrm>
          <a:prstGeom prst="roundRect">
            <a:avLst>
              <a:gd name="adj" fmla="val 11111"/>
            </a:avLst>
          </a:prstGeom>
          <a:solidFill>
            <a:srgbClr val="F7FAFB"/>
          </a:solidFill>
          <a:ln w="12700">
            <a:solidFill>
              <a:srgbClr val="D0E8F0"/>
            </a:solidFill>
            <a:prstDash val="solid"/>
          </a:ln>
        </p:spPr>
        <p:txBody>
          <a:bodyPr/>
          <a:lstStyle/>
          <a:p>
            <a:endParaRPr lang="es-ES"/>
          </a:p>
        </p:txBody>
      </p:sp>
      <p:sp>
        <p:nvSpPr>
          <p:cNvPr id="28" name="Shape 25"/>
          <p:cNvSpPr/>
          <p:nvPr/>
        </p:nvSpPr>
        <p:spPr>
          <a:xfrm>
            <a:off x="4846320" y="4114800"/>
            <a:ext cx="365760" cy="365760"/>
          </a:xfrm>
          <a:prstGeom prst="ellipse">
            <a:avLst/>
          </a:prstGeom>
          <a:solidFill>
            <a:srgbClr val="C0793A"/>
          </a:solidFill>
          <a:ln w="12700">
            <a:solidFill>
              <a:srgbClr val="C0793A"/>
            </a:solidFill>
            <a:prstDash val="solid"/>
          </a:ln>
        </p:spPr>
        <p:txBody>
          <a:bodyPr/>
          <a:lstStyle/>
          <a:p>
            <a:endParaRPr lang="es-ES"/>
          </a:p>
        </p:txBody>
      </p:sp>
      <p:sp>
        <p:nvSpPr>
          <p:cNvPr id="29" name="Text 26"/>
          <p:cNvSpPr/>
          <p:nvPr/>
        </p:nvSpPr>
        <p:spPr>
          <a:xfrm>
            <a:off x="4846320" y="4114800"/>
            <a:ext cx="365760" cy="365760"/>
          </a:xfrm>
          <a:prstGeom prst="rect">
            <a:avLst/>
          </a:prstGeom>
          <a:noFill/>
          <a:ln/>
        </p:spPr>
        <p:txBody>
          <a:bodyPr wrap="square" lIns="0" tIns="0" rIns="0" bIns="0" rtlCol="0" anchor="ctr"/>
          <a:lstStyle/>
          <a:p>
            <a:pPr marL="0" indent="0" algn="ctr">
              <a:buNone/>
            </a:pPr>
            <a:r>
              <a:rPr lang="en-US" sz="1100" b="1" dirty="0">
                <a:solidFill>
                  <a:srgbClr val="FFFFFF"/>
                </a:solidFill>
                <a:latin typeface="Calibri" pitchFamily="34" charset="0"/>
                <a:ea typeface="Calibri" pitchFamily="34" charset="-122"/>
                <a:cs typeface="Calibri" pitchFamily="34" charset="-120"/>
              </a:rPr>
              <a:t>4</a:t>
            </a:r>
            <a:endParaRPr lang="en-US" sz="1100" dirty="0"/>
          </a:p>
        </p:txBody>
      </p:sp>
      <p:sp>
        <p:nvSpPr>
          <p:cNvPr id="30" name="Text 27"/>
          <p:cNvSpPr/>
          <p:nvPr/>
        </p:nvSpPr>
        <p:spPr>
          <a:xfrm>
            <a:off x="5321808" y="4050792"/>
            <a:ext cx="3429000" cy="256032"/>
          </a:xfrm>
          <a:prstGeom prst="rect">
            <a:avLst/>
          </a:prstGeom>
          <a:noFill/>
          <a:ln/>
        </p:spPr>
        <p:txBody>
          <a:bodyPr wrap="square" lIns="0" tIns="0" rIns="0" bIns="0" rtlCol="0" anchor="ctr"/>
          <a:lstStyle/>
          <a:p>
            <a:pPr marL="0" indent="0">
              <a:buNone/>
            </a:pPr>
            <a:r>
              <a:rPr lang="en-US" sz="1100" b="1" dirty="0">
                <a:solidFill>
                  <a:srgbClr val="C0793A"/>
                </a:solidFill>
                <a:latin typeface="Calibri" pitchFamily="34" charset="0"/>
                <a:ea typeface="Calibri" pitchFamily="34" charset="-122"/>
                <a:cs typeface="Calibri" pitchFamily="34" charset="-120"/>
              </a:rPr>
              <a:t>Change one clause into a dependent clause.</a:t>
            </a:r>
            <a:endParaRPr lang="en-US" sz="1100" dirty="0"/>
          </a:p>
        </p:txBody>
      </p:sp>
      <p:sp>
        <p:nvSpPr>
          <p:cNvPr id="31" name="Text 28"/>
          <p:cNvSpPr/>
          <p:nvPr/>
        </p:nvSpPr>
        <p:spPr>
          <a:xfrm>
            <a:off x="5321808" y="4325112"/>
            <a:ext cx="3429000" cy="256032"/>
          </a:xfrm>
          <a:prstGeom prst="rect">
            <a:avLst/>
          </a:prstGeom>
          <a:noFill/>
          <a:ln/>
        </p:spPr>
        <p:txBody>
          <a:bodyPr wrap="square" lIns="0" tIns="0" rIns="0" bIns="0" rtlCol="0" anchor="ctr"/>
          <a:lstStyle/>
          <a:p>
            <a:pPr marL="0" indent="0">
              <a:buNone/>
            </a:pPr>
            <a:r>
              <a:rPr lang="en-US" sz="1100" i="1" dirty="0">
                <a:solidFill>
                  <a:srgbClr val="556677"/>
                </a:solidFill>
                <a:latin typeface="Calibri" pitchFamily="34" charset="0"/>
                <a:ea typeface="Calibri" pitchFamily="34" charset="-122"/>
                <a:cs typeface="Calibri" pitchFamily="34" charset="-120"/>
              </a:rPr>
              <a:t>"I enjoy writing because I find it relaxing."</a:t>
            </a:r>
            <a:endParaRPr lang="en-US" sz="1100" dirty="0"/>
          </a:p>
        </p:txBody>
      </p:sp>
      <p:sp>
        <p:nvSpPr>
          <p:cNvPr id="32" name="Text 29"/>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33" name="Text 30"/>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34" name="Text 31"/>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42</a:t>
            </a:r>
            <a:endParaRPr lang="en-US" sz="900" dirty="0"/>
          </a:p>
        </p:txBody>
      </p:sp>
      <p:pic>
        <p:nvPicPr>
          <p:cNvPr id="36" name="Audio 35">
            <a:hlinkClick r:id="" action="ppaction://media"/>
            <a:extLst>
              <a:ext uri="{FF2B5EF4-FFF2-40B4-BE49-F238E27FC236}">
                <a16:creationId xmlns:a16="http://schemas.microsoft.com/office/drawing/2014/main" id="{A3D3FCA6-8E25-51C7-89AE-685BCE17509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7047"/>
    </mc:Choice>
    <mc:Fallback>
      <p:transition spd="slow" advTm="37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name="Slide 43">
    <p:bg>
      <p:bgPr>
        <a:solidFill>
          <a:srgbClr val="0B5A72"/>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alphaModFix amt="30000"/>
          </a:blip>
          <a:stretch>
            <a:fillRect/>
          </a:stretch>
        </p:blipFill>
        <p:spPr>
          <a:xfrm>
            <a:off x="2743200" y="-457200"/>
            <a:ext cx="6858000" cy="5029200"/>
          </a:xfrm>
          <a:prstGeom prst="rect">
            <a:avLst/>
          </a:prstGeom>
        </p:spPr>
      </p:pic>
      <p:sp>
        <p:nvSpPr>
          <p:cNvPr id="3" name="Text 0"/>
          <p:cNvSpPr/>
          <p:nvPr/>
        </p:nvSpPr>
        <p:spPr>
          <a:xfrm>
            <a:off x="548640" y="822960"/>
            <a:ext cx="7315200" cy="594360"/>
          </a:xfrm>
          <a:prstGeom prst="rect">
            <a:avLst/>
          </a:prstGeom>
          <a:noFill/>
          <a:ln/>
        </p:spPr>
        <p:txBody>
          <a:bodyPr wrap="square" lIns="0" tIns="0" rIns="0" bIns="0" rtlCol="0" anchor="ctr"/>
          <a:lstStyle/>
          <a:p>
            <a:pPr marL="0" indent="0">
              <a:buNone/>
            </a:pPr>
            <a:r>
              <a:rPr lang="en-US" sz="3200" b="1" dirty="0">
                <a:solidFill>
                  <a:srgbClr val="FFFFFF"/>
                </a:solidFill>
                <a:latin typeface="Cambria" pitchFamily="34" charset="0"/>
                <a:ea typeface="Cambria" pitchFamily="34" charset="-122"/>
                <a:cs typeface="Cambria" pitchFamily="34" charset="-120"/>
              </a:rPr>
              <a:t>Final Writing Assignment</a:t>
            </a:r>
            <a:endParaRPr lang="en-US" sz="3200" dirty="0"/>
          </a:p>
        </p:txBody>
      </p:sp>
      <p:sp>
        <p:nvSpPr>
          <p:cNvPr id="4" name="Text 1"/>
          <p:cNvSpPr/>
          <p:nvPr/>
        </p:nvSpPr>
        <p:spPr>
          <a:xfrm>
            <a:off x="548640" y="1463040"/>
            <a:ext cx="7315200" cy="347472"/>
          </a:xfrm>
          <a:prstGeom prst="rect">
            <a:avLst/>
          </a:prstGeom>
          <a:noFill/>
          <a:ln/>
        </p:spPr>
        <p:txBody>
          <a:bodyPr wrap="square" lIns="0" tIns="0" rIns="0" bIns="0" rtlCol="0" anchor="ctr"/>
          <a:lstStyle/>
          <a:p>
            <a:pPr marL="0" indent="0">
              <a:buNone/>
            </a:pPr>
            <a:r>
              <a:rPr lang="en-US" sz="1600" i="1" dirty="0">
                <a:solidFill>
                  <a:srgbClr val="A8D8EA"/>
                </a:solidFill>
                <a:latin typeface="Calibri" pitchFamily="34" charset="0"/>
                <a:ea typeface="Calibri" pitchFamily="34" charset="-122"/>
                <a:cs typeface="Calibri" pitchFamily="34" charset="-120"/>
              </a:rPr>
              <a:t>Chapter 2 — Introduction to the Paragraph</a:t>
            </a:r>
            <a:endParaRPr lang="en-US" sz="1600" dirty="0"/>
          </a:p>
        </p:txBody>
      </p:sp>
      <p:sp>
        <p:nvSpPr>
          <p:cNvPr id="5" name="Shape 2"/>
          <p:cNvSpPr/>
          <p:nvPr/>
        </p:nvSpPr>
        <p:spPr>
          <a:xfrm>
            <a:off x="548640" y="1965960"/>
            <a:ext cx="384048" cy="384048"/>
          </a:xfrm>
          <a:prstGeom prst="ellipse">
            <a:avLst/>
          </a:prstGeom>
          <a:solidFill>
            <a:srgbClr val="FFFFFF">
              <a:alpha val="70000"/>
            </a:srgbClr>
          </a:solidFill>
          <a:ln w="12700">
            <a:solidFill>
              <a:srgbClr val="FFFFFF"/>
            </a:solidFill>
            <a:prstDash val="solid"/>
          </a:ln>
        </p:spPr>
        <p:txBody>
          <a:bodyPr/>
          <a:lstStyle/>
          <a:p>
            <a:endParaRPr lang="es-ES"/>
          </a:p>
        </p:txBody>
      </p:sp>
      <p:sp>
        <p:nvSpPr>
          <p:cNvPr id="6" name="Text 3"/>
          <p:cNvSpPr/>
          <p:nvPr/>
        </p:nvSpPr>
        <p:spPr>
          <a:xfrm>
            <a:off x="548640" y="1965960"/>
            <a:ext cx="384048" cy="384048"/>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1</a:t>
            </a:r>
            <a:endParaRPr lang="en-US" sz="1300" dirty="0"/>
          </a:p>
        </p:txBody>
      </p:sp>
      <p:sp>
        <p:nvSpPr>
          <p:cNvPr id="7" name="Text 4"/>
          <p:cNvSpPr/>
          <p:nvPr/>
        </p:nvSpPr>
        <p:spPr>
          <a:xfrm>
            <a:off x="1051560" y="1965960"/>
            <a:ext cx="7680960" cy="566928"/>
          </a:xfrm>
          <a:prstGeom prst="rect">
            <a:avLst/>
          </a:prstGeom>
          <a:noFill/>
          <a:ln/>
        </p:spPr>
        <p:txBody>
          <a:bodyPr wrap="square" rtlCol="0" anchor="ctr"/>
          <a:lstStyle/>
          <a:p>
            <a:pPr marL="0" indent="0">
              <a:buNone/>
            </a:pPr>
            <a:r>
              <a:rPr lang="en-US" sz="1300" dirty="0">
                <a:solidFill>
                  <a:srgbClr val="D4EEF7"/>
                </a:solidFill>
                <a:latin typeface="Calibri" pitchFamily="34" charset="0"/>
                <a:ea typeface="Calibri" pitchFamily="34" charset="-122"/>
                <a:cs typeface="Calibri" pitchFamily="34" charset="-120"/>
              </a:rPr>
              <a:t>Write a paragraph using all the composition skills learned. Begin with a clear topic sentence that states your topic and controlling idea.</a:t>
            </a:r>
            <a:endParaRPr lang="en-US" sz="1300" dirty="0"/>
          </a:p>
        </p:txBody>
      </p:sp>
      <p:sp>
        <p:nvSpPr>
          <p:cNvPr id="8" name="Shape 5"/>
          <p:cNvSpPr/>
          <p:nvPr/>
        </p:nvSpPr>
        <p:spPr>
          <a:xfrm>
            <a:off x="548640" y="2624328"/>
            <a:ext cx="384048" cy="384048"/>
          </a:xfrm>
          <a:prstGeom prst="ellipse">
            <a:avLst/>
          </a:prstGeom>
          <a:solidFill>
            <a:srgbClr val="FFFFFF">
              <a:alpha val="70000"/>
            </a:srgbClr>
          </a:solidFill>
          <a:ln w="12700">
            <a:solidFill>
              <a:srgbClr val="FFFFFF"/>
            </a:solidFill>
            <a:prstDash val="solid"/>
          </a:ln>
        </p:spPr>
        <p:txBody>
          <a:bodyPr/>
          <a:lstStyle/>
          <a:p>
            <a:endParaRPr lang="es-ES"/>
          </a:p>
        </p:txBody>
      </p:sp>
      <p:sp>
        <p:nvSpPr>
          <p:cNvPr id="9" name="Text 6"/>
          <p:cNvSpPr/>
          <p:nvPr/>
        </p:nvSpPr>
        <p:spPr>
          <a:xfrm>
            <a:off x="548640" y="2624328"/>
            <a:ext cx="384048" cy="384048"/>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2</a:t>
            </a:r>
            <a:endParaRPr lang="en-US" sz="1300" dirty="0"/>
          </a:p>
        </p:txBody>
      </p:sp>
      <p:sp>
        <p:nvSpPr>
          <p:cNvPr id="10" name="Text 7"/>
          <p:cNvSpPr/>
          <p:nvPr/>
        </p:nvSpPr>
        <p:spPr>
          <a:xfrm>
            <a:off x="1051560" y="2624328"/>
            <a:ext cx="7680960" cy="566928"/>
          </a:xfrm>
          <a:prstGeom prst="rect">
            <a:avLst/>
          </a:prstGeom>
          <a:noFill/>
          <a:ln/>
        </p:spPr>
        <p:txBody>
          <a:bodyPr wrap="square" rtlCol="0" anchor="ctr"/>
          <a:lstStyle/>
          <a:p>
            <a:pPr marL="0" indent="0">
              <a:buNone/>
            </a:pPr>
            <a:r>
              <a:rPr lang="en-US" sz="1300" dirty="0">
                <a:solidFill>
                  <a:srgbClr val="D4EEF7"/>
                </a:solidFill>
                <a:latin typeface="Calibri" pitchFamily="34" charset="0"/>
                <a:ea typeface="Calibri" pitchFamily="34" charset="-122"/>
                <a:cs typeface="Calibri" pitchFamily="34" charset="-120"/>
              </a:rPr>
              <a:t>Plan your paragraph with two or three supporting sentences that develop your controlling idea with specific facts, examples, or statistics.</a:t>
            </a:r>
            <a:endParaRPr lang="en-US" sz="1300" dirty="0"/>
          </a:p>
        </p:txBody>
      </p:sp>
      <p:sp>
        <p:nvSpPr>
          <p:cNvPr id="11" name="Shape 8"/>
          <p:cNvSpPr/>
          <p:nvPr/>
        </p:nvSpPr>
        <p:spPr>
          <a:xfrm>
            <a:off x="548640" y="3282696"/>
            <a:ext cx="384048" cy="384048"/>
          </a:xfrm>
          <a:prstGeom prst="ellipse">
            <a:avLst/>
          </a:prstGeom>
          <a:solidFill>
            <a:srgbClr val="FFFFFF">
              <a:alpha val="70000"/>
            </a:srgbClr>
          </a:solidFill>
          <a:ln w="12700">
            <a:solidFill>
              <a:srgbClr val="FFFFFF"/>
            </a:solidFill>
            <a:prstDash val="solid"/>
          </a:ln>
        </p:spPr>
        <p:txBody>
          <a:bodyPr/>
          <a:lstStyle/>
          <a:p>
            <a:endParaRPr lang="es-ES"/>
          </a:p>
        </p:txBody>
      </p:sp>
      <p:sp>
        <p:nvSpPr>
          <p:cNvPr id="12" name="Text 9"/>
          <p:cNvSpPr/>
          <p:nvPr/>
        </p:nvSpPr>
        <p:spPr>
          <a:xfrm>
            <a:off x="548640" y="3282696"/>
            <a:ext cx="384048" cy="384048"/>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3</a:t>
            </a:r>
            <a:endParaRPr lang="en-US" sz="1300" dirty="0"/>
          </a:p>
        </p:txBody>
      </p:sp>
      <p:sp>
        <p:nvSpPr>
          <p:cNvPr id="13" name="Text 10"/>
          <p:cNvSpPr/>
          <p:nvPr/>
        </p:nvSpPr>
        <p:spPr>
          <a:xfrm>
            <a:off x="1051560" y="3282696"/>
            <a:ext cx="7680960" cy="566928"/>
          </a:xfrm>
          <a:prstGeom prst="rect">
            <a:avLst/>
          </a:prstGeom>
          <a:noFill/>
          <a:ln/>
        </p:spPr>
        <p:txBody>
          <a:bodyPr wrap="square" rtlCol="0" anchor="ctr"/>
          <a:lstStyle/>
          <a:p>
            <a:pPr marL="0" indent="0">
              <a:buNone/>
            </a:pPr>
            <a:r>
              <a:rPr lang="en-US" sz="1300" dirty="0">
                <a:solidFill>
                  <a:srgbClr val="D4EEF7"/>
                </a:solidFill>
                <a:latin typeface="Calibri" pitchFamily="34" charset="0"/>
                <a:ea typeface="Calibri" pitchFamily="34" charset="-122"/>
                <a:cs typeface="Calibri" pitchFamily="34" charset="-120"/>
              </a:rPr>
              <a:t>Revise your paragraph: check the topic sentence, unity, coherence, and use of transition expressions.</a:t>
            </a:r>
            <a:endParaRPr lang="en-US" sz="1300" dirty="0"/>
          </a:p>
        </p:txBody>
      </p:sp>
      <p:sp>
        <p:nvSpPr>
          <p:cNvPr id="14" name="Shape 11"/>
          <p:cNvSpPr/>
          <p:nvPr/>
        </p:nvSpPr>
        <p:spPr>
          <a:xfrm>
            <a:off x="548640" y="3941064"/>
            <a:ext cx="384048" cy="384048"/>
          </a:xfrm>
          <a:prstGeom prst="ellipse">
            <a:avLst/>
          </a:prstGeom>
          <a:solidFill>
            <a:srgbClr val="FFFFFF">
              <a:alpha val="70000"/>
            </a:srgbClr>
          </a:solidFill>
          <a:ln w="12700">
            <a:solidFill>
              <a:srgbClr val="FFFFFF"/>
            </a:solidFill>
            <a:prstDash val="solid"/>
          </a:ln>
        </p:spPr>
        <p:txBody>
          <a:bodyPr/>
          <a:lstStyle/>
          <a:p>
            <a:endParaRPr lang="es-ES"/>
          </a:p>
        </p:txBody>
      </p:sp>
      <p:sp>
        <p:nvSpPr>
          <p:cNvPr id="15" name="Text 12"/>
          <p:cNvSpPr/>
          <p:nvPr/>
        </p:nvSpPr>
        <p:spPr>
          <a:xfrm>
            <a:off x="548640" y="3941064"/>
            <a:ext cx="384048" cy="384048"/>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4</a:t>
            </a:r>
            <a:endParaRPr lang="en-US" sz="1300" dirty="0"/>
          </a:p>
        </p:txBody>
      </p:sp>
      <p:sp>
        <p:nvSpPr>
          <p:cNvPr id="16" name="Text 13"/>
          <p:cNvSpPr/>
          <p:nvPr/>
        </p:nvSpPr>
        <p:spPr>
          <a:xfrm>
            <a:off x="1051560" y="3941064"/>
            <a:ext cx="7680960" cy="566928"/>
          </a:xfrm>
          <a:prstGeom prst="rect">
            <a:avLst/>
          </a:prstGeom>
          <a:noFill/>
          <a:ln/>
        </p:spPr>
        <p:txBody>
          <a:bodyPr wrap="square" rtlCol="0" anchor="ctr"/>
          <a:lstStyle/>
          <a:p>
            <a:pPr marL="0" indent="0">
              <a:buNone/>
            </a:pPr>
            <a:r>
              <a:rPr lang="en-US" sz="1300" dirty="0">
                <a:solidFill>
                  <a:srgbClr val="D4EEF7"/>
                </a:solidFill>
                <a:latin typeface="Calibri" pitchFamily="34" charset="0"/>
                <a:ea typeface="Calibri" pitchFamily="34" charset="-122"/>
                <a:cs typeface="Calibri" pitchFamily="34" charset="-120"/>
              </a:rPr>
              <a:t>Proofread for grammar — correct any sentence fragments, run-on sentences, or comma splices before submitting.</a:t>
            </a:r>
            <a:endParaRPr lang="en-US" sz="1300" dirty="0"/>
          </a:p>
        </p:txBody>
      </p:sp>
      <p:sp>
        <p:nvSpPr>
          <p:cNvPr id="17" name="Shape 14"/>
          <p:cNvSpPr/>
          <p:nvPr/>
        </p:nvSpPr>
        <p:spPr>
          <a:xfrm>
            <a:off x="548640" y="4572000"/>
            <a:ext cx="8229600" cy="384048"/>
          </a:xfrm>
          <a:prstGeom prst="roundRect">
            <a:avLst>
              <a:gd name="adj" fmla="val 23810"/>
            </a:avLst>
          </a:prstGeom>
          <a:solidFill>
            <a:srgbClr val="FFFFFF">
              <a:alpha val="20000"/>
            </a:srgbClr>
          </a:solidFill>
          <a:ln w="12700">
            <a:solidFill>
              <a:srgbClr val="FFFFFF">
                <a:alpha val="40000"/>
              </a:srgbClr>
            </a:solidFill>
            <a:prstDash val="solid"/>
          </a:ln>
        </p:spPr>
        <p:txBody>
          <a:bodyPr/>
          <a:lstStyle/>
          <a:p>
            <a:endParaRPr lang="es-ES"/>
          </a:p>
        </p:txBody>
      </p:sp>
      <p:sp>
        <p:nvSpPr>
          <p:cNvPr id="18" name="Text 15"/>
          <p:cNvSpPr/>
          <p:nvPr/>
        </p:nvSpPr>
        <p:spPr>
          <a:xfrm>
            <a:off x="731520" y="4617720"/>
            <a:ext cx="7863840" cy="274320"/>
          </a:xfrm>
          <a:prstGeom prst="rect">
            <a:avLst/>
          </a:prstGeom>
          <a:noFill/>
          <a:ln/>
        </p:spPr>
        <p:txBody>
          <a:bodyPr wrap="square" lIns="0" tIns="0" rIns="0" bIns="0" rtlCol="0" anchor="ctr"/>
          <a:lstStyle/>
          <a:p>
            <a:pPr marL="0" indent="0">
              <a:buNone/>
            </a:pPr>
            <a:r>
              <a:rPr lang="en-US" sz="1100" dirty="0">
                <a:solidFill>
                  <a:srgbClr val="FFFFFF"/>
                </a:solidFill>
                <a:latin typeface="Calibri" pitchFamily="34" charset="0"/>
                <a:ea typeface="Calibri" pitchFamily="34" charset="-122"/>
                <a:cs typeface="Calibri" pitchFamily="34" charset="-120"/>
              </a:rPr>
              <a:t>💬  Assignments from the Disciplines: Discuss behaviour before a test  ·  Climate and ecology paragraph</a:t>
            </a:r>
            <a:endParaRPr lang="en-US" sz="1100" dirty="0"/>
          </a:p>
        </p:txBody>
      </p:sp>
      <p:sp>
        <p:nvSpPr>
          <p:cNvPr id="19" name="Text 16"/>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20" name="Text 17"/>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21" name="Text 18"/>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43</a:t>
            </a:r>
            <a:endParaRPr lang="en-US" sz="900" dirty="0"/>
          </a:p>
        </p:txBody>
      </p:sp>
      <p:pic>
        <p:nvPicPr>
          <p:cNvPr id="23" name="Audio 22">
            <a:hlinkClick r:id="" action="ppaction://media"/>
            <a:extLst>
              <a:ext uri="{FF2B5EF4-FFF2-40B4-BE49-F238E27FC236}">
                <a16:creationId xmlns:a16="http://schemas.microsoft.com/office/drawing/2014/main" id="{D782F96B-5C92-4D69-7BD0-0E32D74FC3A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5734"/>
    </mc:Choice>
    <mc:Fallback>
      <p:transition spd="slow" advTm="35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name="Slide 44">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Text 0"/>
          <p:cNvSpPr/>
          <p:nvPr/>
        </p:nvSpPr>
        <p:spPr>
          <a:xfrm>
            <a:off x="457200" y="228600"/>
            <a:ext cx="7772400" cy="548640"/>
          </a:xfrm>
          <a:prstGeom prst="rect">
            <a:avLst/>
          </a:prstGeom>
          <a:noFill/>
          <a:ln/>
        </p:spPr>
        <p:txBody>
          <a:bodyPr wrap="square" lIns="0" tIns="0" rIns="0" bIns="0" rtlCol="0" anchor="ctr"/>
          <a:lstStyle/>
          <a:p>
            <a:pPr marL="0" indent="0">
              <a:buNone/>
            </a:pPr>
            <a:r>
              <a:rPr lang="en-US" sz="2600" b="1" dirty="0">
                <a:solidFill>
                  <a:srgbClr val="0B5A72"/>
                </a:solidFill>
                <a:latin typeface="Cambria" pitchFamily="34" charset="0"/>
                <a:ea typeface="Cambria" pitchFamily="34" charset="-122"/>
                <a:cs typeface="Cambria" pitchFamily="34" charset="-120"/>
              </a:rPr>
              <a:t>Chapter 2 — Complete Summary</a:t>
            </a:r>
            <a:endParaRPr lang="en-US" sz="2600" dirty="0"/>
          </a:p>
        </p:txBody>
      </p:sp>
      <p:sp>
        <p:nvSpPr>
          <p:cNvPr id="4" name="Shape 1"/>
          <p:cNvSpPr/>
          <p:nvPr/>
        </p:nvSpPr>
        <p:spPr>
          <a:xfrm>
            <a:off x="365760" y="914400"/>
            <a:ext cx="8412480" cy="438912"/>
          </a:xfrm>
          <a:prstGeom prst="roundRect">
            <a:avLst>
              <a:gd name="adj" fmla="val 14583"/>
            </a:avLst>
          </a:prstGeom>
          <a:solidFill>
            <a:srgbClr val="2B8CA8">
              <a:alpha val="12000"/>
            </a:srgbClr>
          </a:solidFill>
          <a:ln w="12700">
            <a:solidFill>
              <a:srgbClr val="2B8CA8">
                <a:alpha val="40000"/>
              </a:srgbClr>
            </a:solidFill>
            <a:prstDash val="solid"/>
          </a:ln>
        </p:spPr>
        <p:txBody>
          <a:bodyPr/>
          <a:lstStyle/>
          <a:p>
            <a:endParaRPr lang="es-ES"/>
          </a:p>
        </p:txBody>
      </p:sp>
      <p:sp>
        <p:nvSpPr>
          <p:cNvPr id="5" name="Shape 2"/>
          <p:cNvSpPr/>
          <p:nvPr/>
        </p:nvSpPr>
        <p:spPr>
          <a:xfrm>
            <a:off x="365760" y="914400"/>
            <a:ext cx="1920240" cy="438912"/>
          </a:xfrm>
          <a:prstGeom prst="roundRect">
            <a:avLst>
              <a:gd name="adj" fmla="val 14583"/>
            </a:avLst>
          </a:prstGeom>
          <a:solidFill>
            <a:srgbClr val="2B8CA8"/>
          </a:solidFill>
          <a:ln w="12700">
            <a:solidFill>
              <a:srgbClr val="2B8CA8"/>
            </a:solidFill>
            <a:prstDash val="solid"/>
          </a:ln>
        </p:spPr>
        <p:txBody>
          <a:bodyPr/>
          <a:lstStyle/>
          <a:p>
            <a:endParaRPr lang="es-ES"/>
          </a:p>
        </p:txBody>
      </p:sp>
      <p:sp>
        <p:nvSpPr>
          <p:cNvPr id="6" name="Text 3"/>
          <p:cNvSpPr/>
          <p:nvPr/>
        </p:nvSpPr>
        <p:spPr>
          <a:xfrm>
            <a:off x="365760" y="914400"/>
            <a:ext cx="1920240" cy="438912"/>
          </a:xfrm>
          <a:prstGeom prst="rect">
            <a:avLst/>
          </a:prstGeom>
          <a:noFill/>
          <a:ln/>
        </p:spPr>
        <p:txBody>
          <a:bodyPr wrap="square" lIns="0" tIns="0" rIns="0" bIns="0" rtlCol="0" anchor="ctr"/>
          <a:lstStyle/>
          <a:p>
            <a:pPr marL="0" indent="0" algn="ctr">
              <a:buNone/>
            </a:pPr>
            <a:r>
              <a:rPr lang="en-US" sz="1100" b="1" dirty="0">
                <a:solidFill>
                  <a:srgbClr val="FFFFFF"/>
                </a:solidFill>
                <a:latin typeface="Cambria" pitchFamily="34" charset="0"/>
                <a:ea typeface="Cambria" pitchFamily="34" charset="-122"/>
                <a:cs typeface="Cambria" pitchFamily="34" charset="-120"/>
              </a:rPr>
              <a:t>The Paragraph</a:t>
            </a:r>
            <a:endParaRPr lang="en-US" sz="1100" dirty="0"/>
          </a:p>
        </p:txBody>
      </p:sp>
      <p:sp>
        <p:nvSpPr>
          <p:cNvPr id="7" name="Text 4"/>
          <p:cNvSpPr/>
          <p:nvPr/>
        </p:nvSpPr>
        <p:spPr>
          <a:xfrm>
            <a:off x="2423160" y="914400"/>
            <a:ext cx="6217920" cy="438912"/>
          </a:xfrm>
          <a:prstGeom prst="rect">
            <a:avLst/>
          </a:prstGeom>
          <a:noFill/>
          <a:ln/>
        </p:spPr>
        <p:txBody>
          <a:bodyPr wrap="square" rtlCol="0" anchor="ctr"/>
          <a:lstStyle/>
          <a:p>
            <a:pPr marL="0" indent="0">
              <a:buNone/>
            </a:pPr>
            <a:r>
              <a:rPr lang="en-US" sz="1100" dirty="0">
                <a:solidFill>
                  <a:srgbClr val="334455"/>
                </a:solidFill>
                <a:latin typeface="Calibri" pitchFamily="34" charset="0"/>
                <a:ea typeface="Calibri" pitchFamily="34" charset="-122"/>
                <a:cs typeface="Calibri" pitchFamily="34" charset="-120"/>
              </a:rPr>
              <a:t>A group of sentences centred on one main idea — topic sentence, support, conclusion</a:t>
            </a:r>
            <a:endParaRPr lang="en-US" sz="1100" dirty="0"/>
          </a:p>
        </p:txBody>
      </p:sp>
      <p:sp>
        <p:nvSpPr>
          <p:cNvPr id="8" name="Shape 5"/>
          <p:cNvSpPr/>
          <p:nvPr/>
        </p:nvSpPr>
        <p:spPr>
          <a:xfrm>
            <a:off x="365760" y="1417320"/>
            <a:ext cx="8412480" cy="438912"/>
          </a:xfrm>
          <a:prstGeom prst="roundRect">
            <a:avLst>
              <a:gd name="adj" fmla="val 14583"/>
            </a:avLst>
          </a:prstGeom>
          <a:solidFill>
            <a:srgbClr val="3A9E78">
              <a:alpha val="12000"/>
            </a:srgbClr>
          </a:solidFill>
          <a:ln w="12700">
            <a:solidFill>
              <a:srgbClr val="3A9E78">
                <a:alpha val="40000"/>
              </a:srgbClr>
            </a:solidFill>
            <a:prstDash val="solid"/>
          </a:ln>
        </p:spPr>
        <p:txBody>
          <a:bodyPr/>
          <a:lstStyle/>
          <a:p>
            <a:endParaRPr lang="es-ES"/>
          </a:p>
        </p:txBody>
      </p:sp>
      <p:sp>
        <p:nvSpPr>
          <p:cNvPr id="9" name="Shape 6"/>
          <p:cNvSpPr/>
          <p:nvPr/>
        </p:nvSpPr>
        <p:spPr>
          <a:xfrm>
            <a:off x="365760" y="1417320"/>
            <a:ext cx="1920240" cy="438912"/>
          </a:xfrm>
          <a:prstGeom prst="roundRect">
            <a:avLst>
              <a:gd name="adj" fmla="val 14583"/>
            </a:avLst>
          </a:prstGeom>
          <a:solidFill>
            <a:srgbClr val="3A9E78"/>
          </a:solidFill>
          <a:ln w="12700">
            <a:solidFill>
              <a:srgbClr val="3A9E78"/>
            </a:solidFill>
            <a:prstDash val="solid"/>
          </a:ln>
        </p:spPr>
        <p:txBody>
          <a:bodyPr/>
          <a:lstStyle/>
          <a:p>
            <a:endParaRPr lang="es-ES"/>
          </a:p>
        </p:txBody>
      </p:sp>
      <p:sp>
        <p:nvSpPr>
          <p:cNvPr id="10" name="Text 7"/>
          <p:cNvSpPr/>
          <p:nvPr/>
        </p:nvSpPr>
        <p:spPr>
          <a:xfrm>
            <a:off x="365760" y="1417320"/>
            <a:ext cx="1920240" cy="438912"/>
          </a:xfrm>
          <a:prstGeom prst="rect">
            <a:avLst/>
          </a:prstGeom>
          <a:noFill/>
          <a:ln/>
        </p:spPr>
        <p:txBody>
          <a:bodyPr wrap="square" lIns="0" tIns="0" rIns="0" bIns="0" rtlCol="0" anchor="ctr"/>
          <a:lstStyle/>
          <a:p>
            <a:pPr marL="0" indent="0" algn="ctr">
              <a:buNone/>
            </a:pPr>
            <a:r>
              <a:rPr lang="en-US" sz="1100" b="1" dirty="0">
                <a:solidFill>
                  <a:srgbClr val="FFFFFF"/>
                </a:solidFill>
                <a:latin typeface="Cambria" pitchFamily="34" charset="0"/>
                <a:ea typeface="Cambria" pitchFamily="34" charset="-122"/>
                <a:cs typeface="Cambria" pitchFamily="34" charset="-120"/>
              </a:rPr>
              <a:t>Narrowing the Topic</a:t>
            </a:r>
            <a:endParaRPr lang="en-US" sz="1100" dirty="0"/>
          </a:p>
        </p:txBody>
      </p:sp>
      <p:sp>
        <p:nvSpPr>
          <p:cNvPr id="11" name="Text 8"/>
          <p:cNvSpPr/>
          <p:nvPr/>
        </p:nvSpPr>
        <p:spPr>
          <a:xfrm>
            <a:off x="2423160" y="1417320"/>
            <a:ext cx="6217920" cy="438912"/>
          </a:xfrm>
          <a:prstGeom prst="rect">
            <a:avLst/>
          </a:prstGeom>
          <a:noFill/>
          <a:ln/>
        </p:spPr>
        <p:txBody>
          <a:bodyPr wrap="square" rtlCol="0" anchor="ctr"/>
          <a:lstStyle/>
          <a:p>
            <a:pPr marL="0" indent="0">
              <a:buNone/>
            </a:pPr>
            <a:r>
              <a:rPr lang="en-US" sz="1100" dirty="0">
                <a:solidFill>
                  <a:srgbClr val="334455"/>
                </a:solidFill>
                <a:latin typeface="Calibri" pitchFamily="34" charset="0"/>
                <a:ea typeface="Calibri" pitchFamily="34" charset="-122"/>
                <a:cs typeface="Calibri" pitchFamily="34" charset="-120"/>
              </a:rPr>
              <a:t>Move from general to specific: Mexico → Mexico City → The Great Temple</a:t>
            </a:r>
            <a:endParaRPr lang="en-US" sz="1100" dirty="0"/>
          </a:p>
        </p:txBody>
      </p:sp>
      <p:sp>
        <p:nvSpPr>
          <p:cNvPr id="12" name="Shape 9"/>
          <p:cNvSpPr/>
          <p:nvPr/>
        </p:nvSpPr>
        <p:spPr>
          <a:xfrm>
            <a:off x="365760" y="1920240"/>
            <a:ext cx="8412480" cy="438912"/>
          </a:xfrm>
          <a:prstGeom prst="roundRect">
            <a:avLst>
              <a:gd name="adj" fmla="val 14583"/>
            </a:avLst>
          </a:prstGeom>
          <a:solidFill>
            <a:srgbClr val="C0793A">
              <a:alpha val="12000"/>
            </a:srgbClr>
          </a:solidFill>
          <a:ln w="12700">
            <a:solidFill>
              <a:srgbClr val="C0793A">
                <a:alpha val="40000"/>
              </a:srgbClr>
            </a:solidFill>
            <a:prstDash val="solid"/>
          </a:ln>
        </p:spPr>
        <p:txBody>
          <a:bodyPr/>
          <a:lstStyle/>
          <a:p>
            <a:endParaRPr lang="es-ES"/>
          </a:p>
        </p:txBody>
      </p:sp>
      <p:sp>
        <p:nvSpPr>
          <p:cNvPr id="13" name="Shape 10"/>
          <p:cNvSpPr/>
          <p:nvPr/>
        </p:nvSpPr>
        <p:spPr>
          <a:xfrm>
            <a:off x="365760" y="1920240"/>
            <a:ext cx="1920240" cy="438912"/>
          </a:xfrm>
          <a:prstGeom prst="roundRect">
            <a:avLst>
              <a:gd name="adj" fmla="val 14583"/>
            </a:avLst>
          </a:prstGeom>
          <a:solidFill>
            <a:srgbClr val="C0793A"/>
          </a:solidFill>
          <a:ln w="12700">
            <a:solidFill>
              <a:srgbClr val="C0793A"/>
            </a:solidFill>
            <a:prstDash val="solid"/>
          </a:ln>
        </p:spPr>
        <p:txBody>
          <a:bodyPr/>
          <a:lstStyle/>
          <a:p>
            <a:endParaRPr lang="es-ES"/>
          </a:p>
        </p:txBody>
      </p:sp>
      <p:sp>
        <p:nvSpPr>
          <p:cNvPr id="14" name="Text 11"/>
          <p:cNvSpPr/>
          <p:nvPr/>
        </p:nvSpPr>
        <p:spPr>
          <a:xfrm>
            <a:off x="365760" y="1920240"/>
            <a:ext cx="1920240" cy="438912"/>
          </a:xfrm>
          <a:prstGeom prst="rect">
            <a:avLst/>
          </a:prstGeom>
          <a:noFill/>
          <a:ln/>
        </p:spPr>
        <p:txBody>
          <a:bodyPr wrap="square" lIns="0" tIns="0" rIns="0" bIns="0" rtlCol="0" anchor="ctr"/>
          <a:lstStyle/>
          <a:p>
            <a:pPr marL="0" indent="0" algn="ctr">
              <a:buNone/>
            </a:pPr>
            <a:r>
              <a:rPr lang="en-US" sz="1100" b="1" dirty="0">
                <a:solidFill>
                  <a:srgbClr val="FFFFFF"/>
                </a:solidFill>
                <a:latin typeface="Cambria" pitchFamily="34" charset="0"/>
                <a:ea typeface="Cambria" pitchFamily="34" charset="-122"/>
                <a:cs typeface="Cambria" pitchFamily="34" charset="-120"/>
              </a:rPr>
              <a:t>Topic Sentence</a:t>
            </a:r>
            <a:endParaRPr lang="en-US" sz="1100" dirty="0"/>
          </a:p>
        </p:txBody>
      </p:sp>
      <p:sp>
        <p:nvSpPr>
          <p:cNvPr id="15" name="Text 12"/>
          <p:cNvSpPr/>
          <p:nvPr/>
        </p:nvSpPr>
        <p:spPr>
          <a:xfrm>
            <a:off x="2423160" y="1920240"/>
            <a:ext cx="6217920" cy="438912"/>
          </a:xfrm>
          <a:prstGeom prst="rect">
            <a:avLst/>
          </a:prstGeom>
          <a:noFill/>
          <a:ln/>
        </p:spPr>
        <p:txBody>
          <a:bodyPr wrap="square" rtlCol="0" anchor="ctr"/>
          <a:lstStyle/>
          <a:p>
            <a:pPr marL="0" indent="0">
              <a:buNone/>
            </a:pPr>
            <a:r>
              <a:rPr lang="en-US" sz="1100" dirty="0">
                <a:solidFill>
                  <a:srgbClr val="334455"/>
                </a:solidFill>
                <a:latin typeface="Calibri" pitchFamily="34" charset="0"/>
                <a:ea typeface="Calibri" pitchFamily="34" charset="-122"/>
                <a:cs typeface="Calibri" pitchFamily="34" charset="-120"/>
              </a:rPr>
              <a:t>States topic + controlling idea; usually first; cannot be a question or simple fact</a:t>
            </a:r>
            <a:endParaRPr lang="en-US" sz="1100" dirty="0"/>
          </a:p>
        </p:txBody>
      </p:sp>
      <p:sp>
        <p:nvSpPr>
          <p:cNvPr id="16" name="Shape 13"/>
          <p:cNvSpPr/>
          <p:nvPr/>
        </p:nvSpPr>
        <p:spPr>
          <a:xfrm>
            <a:off x="365760" y="2423160"/>
            <a:ext cx="8412480" cy="438912"/>
          </a:xfrm>
          <a:prstGeom prst="roundRect">
            <a:avLst>
              <a:gd name="adj" fmla="val 14583"/>
            </a:avLst>
          </a:prstGeom>
          <a:solidFill>
            <a:srgbClr val="B85C6E">
              <a:alpha val="12000"/>
            </a:srgbClr>
          </a:solidFill>
          <a:ln w="12700">
            <a:solidFill>
              <a:srgbClr val="B85C6E">
                <a:alpha val="40000"/>
              </a:srgbClr>
            </a:solidFill>
            <a:prstDash val="solid"/>
          </a:ln>
        </p:spPr>
        <p:txBody>
          <a:bodyPr/>
          <a:lstStyle/>
          <a:p>
            <a:endParaRPr lang="es-ES"/>
          </a:p>
        </p:txBody>
      </p:sp>
      <p:sp>
        <p:nvSpPr>
          <p:cNvPr id="17" name="Shape 14"/>
          <p:cNvSpPr/>
          <p:nvPr/>
        </p:nvSpPr>
        <p:spPr>
          <a:xfrm>
            <a:off x="365760" y="2423160"/>
            <a:ext cx="1920240" cy="438912"/>
          </a:xfrm>
          <a:prstGeom prst="roundRect">
            <a:avLst>
              <a:gd name="adj" fmla="val 14583"/>
            </a:avLst>
          </a:prstGeom>
          <a:solidFill>
            <a:srgbClr val="B85C6E"/>
          </a:solidFill>
          <a:ln w="12700">
            <a:solidFill>
              <a:srgbClr val="B85C6E"/>
            </a:solidFill>
            <a:prstDash val="solid"/>
          </a:ln>
        </p:spPr>
        <p:txBody>
          <a:bodyPr/>
          <a:lstStyle/>
          <a:p>
            <a:endParaRPr lang="es-ES"/>
          </a:p>
        </p:txBody>
      </p:sp>
      <p:sp>
        <p:nvSpPr>
          <p:cNvPr id="18" name="Text 15"/>
          <p:cNvSpPr/>
          <p:nvPr/>
        </p:nvSpPr>
        <p:spPr>
          <a:xfrm>
            <a:off x="365760" y="2423160"/>
            <a:ext cx="1920240" cy="438912"/>
          </a:xfrm>
          <a:prstGeom prst="rect">
            <a:avLst/>
          </a:prstGeom>
          <a:noFill/>
          <a:ln/>
        </p:spPr>
        <p:txBody>
          <a:bodyPr wrap="square" lIns="0" tIns="0" rIns="0" bIns="0" rtlCol="0" anchor="ctr"/>
          <a:lstStyle/>
          <a:p>
            <a:pPr marL="0" indent="0" algn="ctr">
              <a:buNone/>
            </a:pPr>
            <a:r>
              <a:rPr lang="en-US" sz="1100" b="1" dirty="0">
                <a:solidFill>
                  <a:srgbClr val="FFFFFF"/>
                </a:solidFill>
                <a:latin typeface="Cambria" pitchFamily="34" charset="0"/>
                <a:ea typeface="Cambria" pitchFamily="34" charset="-122"/>
                <a:cs typeface="Cambria" pitchFamily="34" charset="-120"/>
              </a:rPr>
              <a:t>Support</a:t>
            </a:r>
            <a:endParaRPr lang="en-US" sz="1100" dirty="0"/>
          </a:p>
        </p:txBody>
      </p:sp>
      <p:sp>
        <p:nvSpPr>
          <p:cNvPr id="19" name="Text 16"/>
          <p:cNvSpPr/>
          <p:nvPr/>
        </p:nvSpPr>
        <p:spPr>
          <a:xfrm>
            <a:off x="2423160" y="2423160"/>
            <a:ext cx="6217920" cy="438912"/>
          </a:xfrm>
          <a:prstGeom prst="rect">
            <a:avLst/>
          </a:prstGeom>
          <a:noFill/>
          <a:ln/>
        </p:spPr>
        <p:txBody>
          <a:bodyPr wrap="square" rtlCol="0" anchor="ctr"/>
          <a:lstStyle/>
          <a:p>
            <a:pPr marL="0" indent="0">
              <a:buNone/>
            </a:pPr>
            <a:r>
              <a:rPr lang="en-US" sz="1100" dirty="0">
                <a:solidFill>
                  <a:srgbClr val="334455"/>
                </a:solidFill>
                <a:latin typeface="Calibri" pitchFamily="34" charset="0"/>
                <a:ea typeface="Calibri" pitchFamily="34" charset="-122"/>
                <a:cs typeface="Calibri" pitchFamily="34" charset="-120"/>
              </a:rPr>
              <a:t>Facts, statistics, examples, anecdotes, illustrations that develop the controlling idea</a:t>
            </a:r>
            <a:endParaRPr lang="en-US" sz="1100" dirty="0"/>
          </a:p>
        </p:txBody>
      </p:sp>
      <p:sp>
        <p:nvSpPr>
          <p:cNvPr id="20" name="Shape 17"/>
          <p:cNvSpPr/>
          <p:nvPr/>
        </p:nvSpPr>
        <p:spPr>
          <a:xfrm>
            <a:off x="365760" y="2926080"/>
            <a:ext cx="8412480" cy="438912"/>
          </a:xfrm>
          <a:prstGeom prst="roundRect">
            <a:avLst>
              <a:gd name="adj" fmla="val 14583"/>
            </a:avLst>
          </a:prstGeom>
          <a:solidFill>
            <a:srgbClr val="7B6EAB">
              <a:alpha val="12000"/>
            </a:srgbClr>
          </a:solidFill>
          <a:ln w="12700">
            <a:solidFill>
              <a:srgbClr val="7B6EAB">
                <a:alpha val="40000"/>
              </a:srgbClr>
            </a:solidFill>
            <a:prstDash val="solid"/>
          </a:ln>
        </p:spPr>
        <p:txBody>
          <a:bodyPr/>
          <a:lstStyle/>
          <a:p>
            <a:endParaRPr lang="es-ES"/>
          </a:p>
        </p:txBody>
      </p:sp>
      <p:sp>
        <p:nvSpPr>
          <p:cNvPr id="21" name="Shape 18"/>
          <p:cNvSpPr/>
          <p:nvPr/>
        </p:nvSpPr>
        <p:spPr>
          <a:xfrm>
            <a:off x="365760" y="2926080"/>
            <a:ext cx="1920240" cy="438912"/>
          </a:xfrm>
          <a:prstGeom prst="roundRect">
            <a:avLst>
              <a:gd name="adj" fmla="val 14583"/>
            </a:avLst>
          </a:prstGeom>
          <a:solidFill>
            <a:srgbClr val="7B6EAB"/>
          </a:solidFill>
          <a:ln w="12700">
            <a:solidFill>
              <a:srgbClr val="7B6EAB"/>
            </a:solidFill>
            <a:prstDash val="solid"/>
          </a:ln>
        </p:spPr>
        <p:txBody>
          <a:bodyPr/>
          <a:lstStyle/>
          <a:p>
            <a:endParaRPr lang="es-ES"/>
          </a:p>
        </p:txBody>
      </p:sp>
      <p:sp>
        <p:nvSpPr>
          <p:cNvPr id="22" name="Text 19"/>
          <p:cNvSpPr/>
          <p:nvPr/>
        </p:nvSpPr>
        <p:spPr>
          <a:xfrm>
            <a:off x="365760" y="2926080"/>
            <a:ext cx="1920240" cy="438912"/>
          </a:xfrm>
          <a:prstGeom prst="rect">
            <a:avLst/>
          </a:prstGeom>
          <a:noFill/>
          <a:ln/>
        </p:spPr>
        <p:txBody>
          <a:bodyPr wrap="square" lIns="0" tIns="0" rIns="0" bIns="0" rtlCol="0" anchor="ctr"/>
          <a:lstStyle/>
          <a:p>
            <a:pPr marL="0" indent="0" algn="ctr">
              <a:buNone/>
            </a:pPr>
            <a:r>
              <a:rPr lang="en-US" sz="1100" b="1" dirty="0">
                <a:solidFill>
                  <a:srgbClr val="FFFFFF"/>
                </a:solidFill>
                <a:latin typeface="Cambria" pitchFamily="34" charset="0"/>
                <a:ea typeface="Cambria" pitchFamily="34" charset="-122"/>
                <a:cs typeface="Cambria" pitchFamily="34" charset="-120"/>
              </a:rPr>
              <a:t>Unity</a:t>
            </a:r>
            <a:endParaRPr lang="en-US" sz="1100" dirty="0"/>
          </a:p>
        </p:txBody>
      </p:sp>
      <p:sp>
        <p:nvSpPr>
          <p:cNvPr id="23" name="Text 20"/>
          <p:cNvSpPr/>
          <p:nvPr/>
        </p:nvSpPr>
        <p:spPr>
          <a:xfrm>
            <a:off x="2423160" y="2926080"/>
            <a:ext cx="6217920" cy="438912"/>
          </a:xfrm>
          <a:prstGeom prst="rect">
            <a:avLst/>
          </a:prstGeom>
          <a:noFill/>
          <a:ln/>
        </p:spPr>
        <p:txBody>
          <a:bodyPr wrap="square" rtlCol="0" anchor="ctr"/>
          <a:lstStyle/>
          <a:p>
            <a:pPr marL="0" indent="0">
              <a:buNone/>
            </a:pPr>
            <a:r>
              <a:rPr lang="en-US" sz="1100" dirty="0">
                <a:solidFill>
                  <a:srgbClr val="334455"/>
                </a:solidFill>
                <a:latin typeface="Calibri" pitchFamily="34" charset="0"/>
                <a:ea typeface="Calibri" pitchFamily="34" charset="-122"/>
                <a:cs typeface="Calibri" pitchFamily="34" charset="-120"/>
              </a:rPr>
              <a:t>Every sentence must relate to the controlling idea; remove irrelevant sentences</a:t>
            </a:r>
            <a:endParaRPr lang="en-US" sz="1100" dirty="0"/>
          </a:p>
        </p:txBody>
      </p:sp>
      <p:sp>
        <p:nvSpPr>
          <p:cNvPr id="24" name="Shape 21"/>
          <p:cNvSpPr/>
          <p:nvPr/>
        </p:nvSpPr>
        <p:spPr>
          <a:xfrm>
            <a:off x="365760" y="3429000"/>
            <a:ext cx="8412480" cy="438912"/>
          </a:xfrm>
          <a:prstGeom prst="roundRect">
            <a:avLst>
              <a:gd name="adj" fmla="val 14583"/>
            </a:avLst>
          </a:prstGeom>
          <a:solidFill>
            <a:srgbClr val="4A7CAB">
              <a:alpha val="12000"/>
            </a:srgbClr>
          </a:solidFill>
          <a:ln w="12700">
            <a:solidFill>
              <a:srgbClr val="4A7CAB">
                <a:alpha val="40000"/>
              </a:srgbClr>
            </a:solidFill>
            <a:prstDash val="solid"/>
          </a:ln>
        </p:spPr>
        <p:txBody>
          <a:bodyPr/>
          <a:lstStyle/>
          <a:p>
            <a:endParaRPr lang="es-ES"/>
          </a:p>
        </p:txBody>
      </p:sp>
      <p:sp>
        <p:nvSpPr>
          <p:cNvPr id="25" name="Shape 22"/>
          <p:cNvSpPr/>
          <p:nvPr/>
        </p:nvSpPr>
        <p:spPr>
          <a:xfrm>
            <a:off x="365760" y="3429000"/>
            <a:ext cx="1920240" cy="438912"/>
          </a:xfrm>
          <a:prstGeom prst="roundRect">
            <a:avLst>
              <a:gd name="adj" fmla="val 14583"/>
            </a:avLst>
          </a:prstGeom>
          <a:solidFill>
            <a:srgbClr val="4A7CAB"/>
          </a:solidFill>
          <a:ln w="12700">
            <a:solidFill>
              <a:srgbClr val="4A7CAB"/>
            </a:solidFill>
            <a:prstDash val="solid"/>
          </a:ln>
        </p:spPr>
        <p:txBody>
          <a:bodyPr/>
          <a:lstStyle/>
          <a:p>
            <a:endParaRPr lang="es-ES"/>
          </a:p>
        </p:txBody>
      </p:sp>
      <p:sp>
        <p:nvSpPr>
          <p:cNvPr id="26" name="Text 23"/>
          <p:cNvSpPr/>
          <p:nvPr/>
        </p:nvSpPr>
        <p:spPr>
          <a:xfrm>
            <a:off x="365760" y="3429000"/>
            <a:ext cx="1920240" cy="438912"/>
          </a:xfrm>
          <a:prstGeom prst="rect">
            <a:avLst/>
          </a:prstGeom>
          <a:noFill/>
          <a:ln/>
        </p:spPr>
        <p:txBody>
          <a:bodyPr wrap="square" lIns="0" tIns="0" rIns="0" bIns="0" rtlCol="0" anchor="ctr"/>
          <a:lstStyle/>
          <a:p>
            <a:pPr marL="0" indent="0" algn="ctr">
              <a:buNone/>
            </a:pPr>
            <a:r>
              <a:rPr lang="en-US" sz="1100" b="1" dirty="0">
                <a:solidFill>
                  <a:srgbClr val="FFFFFF"/>
                </a:solidFill>
                <a:latin typeface="Cambria" pitchFamily="34" charset="0"/>
                <a:ea typeface="Cambria" pitchFamily="34" charset="-122"/>
                <a:cs typeface="Cambria" pitchFamily="34" charset="-120"/>
              </a:rPr>
              <a:t>Coherence</a:t>
            </a:r>
            <a:endParaRPr lang="en-US" sz="1100" dirty="0"/>
          </a:p>
        </p:txBody>
      </p:sp>
      <p:sp>
        <p:nvSpPr>
          <p:cNvPr id="27" name="Text 24"/>
          <p:cNvSpPr/>
          <p:nvPr/>
        </p:nvSpPr>
        <p:spPr>
          <a:xfrm>
            <a:off x="2423160" y="3429000"/>
            <a:ext cx="6217920" cy="438912"/>
          </a:xfrm>
          <a:prstGeom prst="rect">
            <a:avLst/>
          </a:prstGeom>
          <a:noFill/>
          <a:ln/>
        </p:spPr>
        <p:txBody>
          <a:bodyPr wrap="square" rtlCol="0" anchor="ctr"/>
          <a:lstStyle/>
          <a:p>
            <a:pPr marL="0" indent="0">
              <a:buNone/>
            </a:pPr>
            <a:r>
              <a:rPr lang="en-US" sz="1100" dirty="0">
                <a:solidFill>
                  <a:srgbClr val="334455"/>
                </a:solidFill>
                <a:latin typeface="Calibri" pitchFamily="34" charset="0"/>
                <a:ea typeface="Calibri" pitchFamily="34" charset="-122"/>
                <a:cs typeface="Calibri" pitchFamily="34" charset="-120"/>
              </a:rPr>
              <a:t>Logical organisation + smooth flow; supported by transition expressions</a:t>
            </a:r>
            <a:endParaRPr lang="en-US" sz="1100" dirty="0"/>
          </a:p>
        </p:txBody>
      </p:sp>
      <p:sp>
        <p:nvSpPr>
          <p:cNvPr id="28" name="Shape 25"/>
          <p:cNvSpPr/>
          <p:nvPr/>
        </p:nvSpPr>
        <p:spPr>
          <a:xfrm>
            <a:off x="365760" y="3931920"/>
            <a:ext cx="8412480" cy="438912"/>
          </a:xfrm>
          <a:prstGeom prst="roundRect">
            <a:avLst>
              <a:gd name="adj" fmla="val 14583"/>
            </a:avLst>
          </a:prstGeom>
          <a:solidFill>
            <a:srgbClr val="C0793A">
              <a:alpha val="12000"/>
            </a:srgbClr>
          </a:solidFill>
          <a:ln w="12700">
            <a:solidFill>
              <a:srgbClr val="C0793A">
                <a:alpha val="40000"/>
              </a:srgbClr>
            </a:solidFill>
            <a:prstDash val="solid"/>
          </a:ln>
        </p:spPr>
        <p:txBody>
          <a:bodyPr/>
          <a:lstStyle/>
          <a:p>
            <a:endParaRPr lang="es-ES"/>
          </a:p>
        </p:txBody>
      </p:sp>
      <p:sp>
        <p:nvSpPr>
          <p:cNvPr id="29" name="Shape 26"/>
          <p:cNvSpPr/>
          <p:nvPr/>
        </p:nvSpPr>
        <p:spPr>
          <a:xfrm>
            <a:off x="365760" y="3931920"/>
            <a:ext cx="1920240" cy="438912"/>
          </a:xfrm>
          <a:prstGeom prst="roundRect">
            <a:avLst>
              <a:gd name="adj" fmla="val 14583"/>
            </a:avLst>
          </a:prstGeom>
          <a:solidFill>
            <a:srgbClr val="C0793A"/>
          </a:solidFill>
          <a:ln w="12700">
            <a:solidFill>
              <a:srgbClr val="C0793A"/>
            </a:solidFill>
            <a:prstDash val="solid"/>
          </a:ln>
        </p:spPr>
        <p:txBody>
          <a:bodyPr/>
          <a:lstStyle/>
          <a:p>
            <a:endParaRPr lang="es-ES"/>
          </a:p>
        </p:txBody>
      </p:sp>
      <p:sp>
        <p:nvSpPr>
          <p:cNvPr id="30" name="Text 27"/>
          <p:cNvSpPr/>
          <p:nvPr/>
        </p:nvSpPr>
        <p:spPr>
          <a:xfrm>
            <a:off x="365760" y="3931920"/>
            <a:ext cx="1920240" cy="438912"/>
          </a:xfrm>
          <a:prstGeom prst="rect">
            <a:avLst/>
          </a:prstGeom>
          <a:noFill/>
          <a:ln/>
        </p:spPr>
        <p:txBody>
          <a:bodyPr wrap="square" lIns="0" tIns="0" rIns="0" bIns="0" rtlCol="0" anchor="ctr"/>
          <a:lstStyle/>
          <a:p>
            <a:pPr marL="0" indent="0" algn="ctr">
              <a:buNone/>
            </a:pPr>
            <a:r>
              <a:rPr lang="en-US" sz="1100" b="1" dirty="0">
                <a:solidFill>
                  <a:srgbClr val="FFFFFF"/>
                </a:solidFill>
                <a:latin typeface="Cambria" pitchFamily="34" charset="0"/>
                <a:ea typeface="Cambria" pitchFamily="34" charset="-122"/>
                <a:cs typeface="Cambria" pitchFamily="34" charset="-120"/>
              </a:rPr>
              <a:t>Fragments</a:t>
            </a:r>
            <a:endParaRPr lang="en-US" sz="1100" dirty="0"/>
          </a:p>
        </p:txBody>
      </p:sp>
      <p:sp>
        <p:nvSpPr>
          <p:cNvPr id="31" name="Text 28"/>
          <p:cNvSpPr/>
          <p:nvPr/>
        </p:nvSpPr>
        <p:spPr>
          <a:xfrm>
            <a:off x="2423160" y="3931920"/>
            <a:ext cx="6217920" cy="438912"/>
          </a:xfrm>
          <a:prstGeom prst="rect">
            <a:avLst/>
          </a:prstGeom>
          <a:noFill/>
          <a:ln/>
        </p:spPr>
        <p:txBody>
          <a:bodyPr wrap="square" rtlCol="0" anchor="ctr"/>
          <a:lstStyle/>
          <a:p>
            <a:pPr marL="0" indent="0">
              <a:buNone/>
            </a:pPr>
            <a:r>
              <a:rPr lang="en-US" sz="1100" dirty="0">
                <a:solidFill>
                  <a:srgbClr val="334455"/>
                </a:solidFill>
                <a:latin typeface="Calibri" pitchFamily="34" charset="0"/>
                <a:ea typeface="Calibri" pitchFamily="34" charset="-122"/>
                <a:cs typeface="Calibri" pitchFamily="34" charset="-120"/>
              </a:rPr>
              <a:t>A phrase or dependent clause mistakenly written as a sentence — must be corrected</a:t>
            </a:r>
            <a:endParaRPr lang="en-US" sz="1100" dirty="0"/>
          </a:p>
        </p:txBody>
      </p:sp>
      <p:sp>
        <p:nvSpPr>
          <p:cNvPr id="32" name="Shape 29"/>
          <p:cNvSpPr/>
          <p:nvPr/>
        </p:nvSpPr>
        <p:spPr>
          <a:xfrm>
            <a:off x="365760" y="4434840"/>
            <a:ext cx="8412480" cy="438912"/>
          </a:xfrm>
          <a:prstGeom prst="roundRect">
            <a:avLst>
              <a:gd name="adj" fmla="val 14583"/>
            </a:avLst>
          </a:prstGeom>
          <a:solidFill>
            <a:srgbClr val="B85C6E">
              <a:alpha val="12000"/>
            </a:srgbClr>
          </a:solidFill>
          <a:ln w="12700">
            <a:solidFill>
              <a:srgbClr val="B85C6E">
                <a:alpha val="40000"/>
              </a:srgbClr>
            </a:solidFill>
            <a:prstDash val="solid"/>
          </a:ln>
        </p:spPr>
        <p:txBody>
          <a:bodyPr/>
          <a:lstStyle/>
          <a:p>
            <a:endParaRPr lang="es-ES"/>
          </a:p>
        </p:txBody>
      </p:sp>
      <p:sp>
        <p:nvSpPr>
          <p:cNvPr id="33" name="Shape 30"/>
          <p:cNvSpPr/>
          <p:nvPr/>
        </p:nvSpPr>
        <p:spPr>
          <a:xfrm>
            <a:off x="365760" y="4434840"/>
            <a:ext cx="1920240" cy="438912"/>
          </a:xfrm>
          <a:prstGeom prst="roundRect">
            <a:avLst>
              <a:gd name="adj" fmla="val 14583"/>
            </a:avLst>
          </a:prstGeom>
          <a:solidFill>
            <a:srgbClr val="B85C6E"/>
          </a:solidFill>
          <a:ln w="12700">
            <a:solidFill>
              <a:srgbClr val="B85C6E"/>
            </a:solidFill>
            <a:prstDash val="solid"/>
          </a:ln>
        </p:spPr>
        <p:txBody>
          <a:bodyPr/>
          <a:lstStyle/>
          <a:p>
            <a:endParaRPr lang="es-ES"/>
          </a:p>
        </p:txBody>
      </p:sp>
      <p:sp>
        <p:nvSpPr>
          <p:cNvPr id="34" name="Text 31"/>
          <p:cNvSpPr/>
          <p:nvPr/>
        </p:nvSpPr>
        <p:spPr>
          <a:xfrm>
            <a:off x="365760" y="4434840"/>
            <a:ext cx="1920240" cy="438912"/>
          </a:xfrm>
          <a:prstGeom prst="rect">
            <a:avLst/>
          </a:prstGeom>
          <a:noFill/>
          <a:ln/>
        </p:spPr>
        <p:txBody>
          <a:bodyPr wrap="square" lIns="0" tIns="0" rIns="0" bIns="0" rtlCol="0" anchor="ctr"/>
          <a:lstStyle/>
          <a:p>
            <a:pPr marL="0" indent="0" algn="ctr">
              <a:buNone/>
            </a:pPr>
            <a:r>
              <a:rPr lang="en-US" sz="1100" b="1" dirty="0">
                <a:solidFill>
                  <a:srgbClr val="FFFFFF"/>
                </a:solidFill>
                <a:latin typeface="Cambria" pitchFamily="34" charset="0"/>
                <a:ea typeface="Cambria" pitchFamily="34" charset="-122"/>
                <a:cs typeface="Cambria" pitchFamily="34" charset="-120"/>
              </a:rPr>
              <a:t>Run-Ons &amp; Splices</a:t>
            </a:r>
            <a:endParaRPr lang="en-US" sz="1100" dirty="0"/>
          </a:p>
        </p:txBody>
      </p:sp>
      <p:sp>
        <p:nvSpPr>
          <p:cNvPr id="35" name="Text 32"/>
          <p:cNvSpPr/>
          <p:nvPr/>
        </p:nvSpPr>
        <p:spPr>
          <a:xfrm>
            <a:off x="2423160" y="4434840"/>
            <a:ext cx="6217920" cy="438912"/>
          </a:xfrm>
          <a:prstGeom prst="rect">
            <a:avLst/>
          </a:prstGeom>
          <a:noFill/>
          <a:ln/>
        </p:spPr>
        <p:txBody>
          <a:bodyPr wrap="square" rtlCol="0" anchor="ctr"/>
          <a:lstStyle/>
          <a:p>
            <a:pPr marL="0" indent="0">
              <a:buNone/>
            </a:pPr>
            <a:r>
              <a:rPr lang="en-US" sz="1100" dirty="0">
                <a:solidFill>
                  <a:srgbClr val="334455"/>
                </a:solidFill>
                <a:latin typeface="Calibri" pitchFamily="34" charset="0"/>
                <a:ea typeface="Calibri" pitchFamily="34" charset="-122"/>
                <a:cs typeface="Calibri" pitchFamily="34" charset="-120"/>
              </a:rPr>
              <a:t>Two clauses without proper punctuation — fix with period, semicolon, conjunction, or sub-clause</a:t>
            </a:r>
            <a:endParaRPr lang="en-US" sz="1100" dirty="0"/>
          </a:p>
        </p:txBody>
      </p:sp>
      <p:sp>
        <p:nvSpPr>
          <p:cNvPr id="36" name="Text 33"/>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37" name="Text 34"/>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38" name="Text 35"/>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44</a:t>
            </a:r>
            <a:endParaRPr lang="en-US" sz="900" dirty="0"/>
          </a:p>
        </p:txBody>
      </p:sp>
      <p:pic>
        <p:nvPicPr>
          <p:cNvPr id="40" name="Audio 39">
            <a:hlinkClick r:id="" action="ppaction://media"/>
            <a:extLst>
              <a:ext uri="{FF2B5EF4-FFF2-40B4-BE49-F238E27FC236}">
                <a16:creationId xmlns:a16="http://schemas.microsoft.com/office/drawing/2014/main" id="{DF16E247-A604-9782-075B-5F87C62EDE6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2433"/>
    </mc:Choice>
    <mc:Fallback>
      <p:transition spd="slow" advTm="32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name="Slide 45">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772400" y="137160"/>
            <a:ext cx="1188720" cy="594360"/>
          </a:xfrm>
          <a:prstGeom prst="rect">
            <a:avLst/>
          </a:prstGeom>
        </p:spPr>
      </p:pic>
      <p:sp>
        <p:nvSpPr>
          <p:cNvPr id="3" name="Text 0"/>
          <p:cNvSpPr/>
          <p:nvPr/>
        </p:nvSpPr>
        <p:spPr>
          <a:xfrm>
            <a:off x="914400" y="1645920"/>
            <a:ext cx="7315200" cy="594360"/>
          </a:xfrm>
          <a:prstGeom prst="rect">
            <a:avLst/>
          </a:prstGeom>
          <a:noFill/>
          <a:ln/>
        </p:spPr>
        <p:txBody>
          <a:bodyPr wrap="square" lIns="0" tIns="0" rIns="0" bIns="0" rtlCol="0" anchor="ctr"/>
          <a:lstStyle/>
          <a:p>
            <a:pPr marL="0" indent="0" algn="ctr">
              <a:buNone/>
            </a:pPr>
            <a:r>
              <a:rPr lang="en-US" sz="3000" b="1" dirty="0">
                <a:solidFill>
                  <a:srgbClr val="0B5A72"/>
                </a:solidFill>
                <a:latin typeface="Cambria" pitchFamily="34" charset="0"/>
                <a:ea typeface="Cambria" pitchFamily="34" charset="-122"/>
                <a:cs typeface="Cambria" pitchFamily="34" charset="-120"/>
              </a:rPr>
              <a:t>More information on</a:t>
            </a:r>
            <a:endParaRPr lang="en-US" sz="3000" dirty="0"/>
          </a:p>
        </p:txBody>
      </p:sp>
      <p:sp>
        <p:nvSpPr>
          <p:cNvPr id="4" name="Shape 1"/>
          <p:cNvSpPr/>
          <p:nvPr/>
        </p:nvSpPr>
        <p:spPr>
          <a:xfrm>
            <a:off x="3200400" y="2423160"/>
            <a:ext cx="2743200" cy="822960"/>
          </a:xfrm>
          <a:prstGeom prst="roundRect">
            <a:avLst>
              <a:gd name="adj" fmla="val 50000"/>
            </a:avLst>
          </a:prstGeom>
          <a:solidFill>
            <a:srgbClr val="8DC67B"/>
          </a:solidFill>
          <a:ln w="12700">
            <a:solidFill>
              <a:srgbClr val="8DC67B"/>
            </a:solidFill>
            <a:prstDash val="solid"/>
          </a:ln>
        </p:spPr>
        <p:txBody>
          <a:bodyPr/>
          <a:lstStyle/>
          <a:p>
            <a:endParaRPr lang="es-ES"/>
          </a:p>
        </p:txBody>
      </p:sp>
      <p:sp>
        <p:nvSpPr>
          <p:cNvPr id="5" name="Text 2">
            <a:hlinkClick r:id="rId4"/>
          </p:cNvPr>
          <p:cNvSpPr/>
          <p:nvPr/>
        </p:nvSpPr>
        <p:spPr>
          <a:xfrm>
            <a:off x="3200400" y="2423160"/>
            <a:ext cx="2743200" cy="822960"/>
          </a:xfrm>
          <a:prstGeom prst="rect">
            <a:avLst/>
          </a:prstGeom>
          <a:noFill/>
          <a:ln/>
        </p:spPr>
        <p:txBody>
          <a:bodyPr wrap="square" lIns="0" tIns="0" rIns="0" bIns="0" rtlCol="0" anchor="ctr"/>
          <a:lstStyle/>
          <a:p>
            <a:pPr marL="0" indent="0" algn="ctr">
              <a:buNone/>
            </a:pPr>
            <a:r>
              <a:rPr lang="en-US" sz="2400" b="1" u="sng" dirty="0">
                <a:solidFill>
                  <a:srgbClr val="FFFFFF"/>
                </a:solidFill>
                <a:latin typeface="Calibri" pitchFamily="34" charset="0"/>
                <a:ea typeface="Calibri" pitchFamily="34" charset="-122"/>
                <a:cs typeface="Calibri" pitchFamily="34" charset="-120"/>
                <a:hlinkClick r:id="rId4">
                  <a:extLst>
                    <a:ext uri="{A12FA001-AC4F-418D-AE19-62706E023703}">
                      <ahyp:hlinkClr xmlns:ahyp="http://schemas.microsoft.com/office/drawing/2018/hyperlinkcolor" val="tx"/>
                    </a:ext>
                  </a:extLst>
                </a:hlinkClick>
              </a:rPr>
              <a:t>civis.eu</a:t>
            </a:r>
            <a:endParaRPr lang="en-US" sz="2400" dirty="0"/>
          </a:p>
        </p:txBody>
      </p:sp>
      <p:sp>
        <p:nvSpPr>
          <p:cNvPr id="6" name="Text 3"/>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7" name="Text 4"/>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8" name="Text 5"/>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45</a:t>
            </a:r>
            <a:endParaRPr lang="en-US" sz="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0B5A72"/>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alphaModFix amt="30000"/>
          </a:blip>
          <a:stretch>
            <a:fillRect/>
          </a:stretch>
        </p:blipFill>
        <p:spPr>
          <a:xfrm>
            <a:off x="2743200" y="-457200"/>
            <a:ext cx="6858000" cy="5029200"/>
          </a:xfrm>
          <a:prstGeom prst="rect">
            <a:avLst/>
          </a:prstGeom>
        </p:spPr>
      </p:pic>
      <p:sp>
        <p:nvSpPr>
          <p:cNvPr id="3" name="Text 0"/>
          <p:cNvSpPr/>
          <p:nvPr/>
        </p:nvSpPr>
        <p:spPr>
          <a:xfrm>
            <a:off x="548640" y="1097280"/>
            <a:ext cx="7315200" cy="640080"/>
          </a:xfrm>
          <a:prstGeom prst="rect">
            <a:avLst/>
          </a:prstGeom>
          <a:noFill/>
          <a:ln/>
        </p:spPr>
        <p:txBody>
          <a:bodyPr wrap="square" lIns="0" tIns="0" rIns="0" bIns="0" rtlCol="0" anchor="ctr"/>
          <a:lstStyle/>
          <a:p>
            <a:pPr marL="0" indent="0">
              <a:buNone/>
            </a:pPr>
            <a:r>
              <a:rPr lang="en-US" sz="3600" b="1" dirty="0">
                <a:solidFill>
                  <a:srgbClr val="FFFFFF"/>
                </a:solidFill>
                <a:latin typeface="Cambria" pitchFamily="34" charset="0"/>
                <a:ea typeface="Cambria" pitchFamily="34" charset="-122"/>
                <a:cs typeface="Cambria" pitchFamily="34" charset="-120"/>
              </a:rPr>
              <a:t>Prewriting</a:t>
            </a:r>
            <a:endParaRPr lang="en-US" sz="3600" dirty="0"/>
          </a:p>
        </p:txBody>
      </p:sp>
      <p:sp>
        <p:nvSpPr>
          <p:cNvPr id="4" name="Text 1"/>
          <p:cNvSpPr/>
          <p:nvPr/>
        </p:nvSpPr>
        <p:spPr>
          <a:xfrm>
            <a:off x="548640" y="1783080"/>
            <a:ext cx="7315200" cy="411480"/>
          </a:xfrm>
          <a:prstGeom prst="rect">
            <a:avLst/>
          </a:prstGeom>
          <a:noFill/>
          <a:ln/>
        </p:spPr>
        <p:txBody>
          <a:bodyPr wrap="square" lIns="0" tIns="0" rIns="0" bIns="0" rtlCol="0" anchor="ctr"/>
          <a:lstStyle/>
          <a:p>
            <a:pPr marL="0" indent="0">
              <a:buNone/>
            </a:pPr>
            <a:r>
              <a:rPr lang="en-US" sz="1800" i="1" dirty="0">
                <a:solidFill>
                  <a:srgbClr val="A8D8EA"/>
                </a:solidFill>
                <a:latin typeface="Calibri" pitchFamily="34" charset="0"/>
                <a:ea typeface="Calibri" pitchFamily="34" charset="-122"/>
                <a:cs typeface="Calibri" pitchFamily="34" charset="-120"/>
              </a:rPr>
              <a:t>Generating Ideas Before You Write</a:t>
            </a:r>
            <a:endParaRPr lang="en-US" sz="1800" dirty="0"/>
          </a:p>
        </p:txBody>
      </p:sp>
      <p:sp>
        <p:nvSpPr>
          <p:cNvPr id="5" name="Text 2"/>
          <p:cNvSpPr/>
          <p:nvPr/>
        </p:nvSpPr>
        <p:spPr>
          <a:xfrm>
            <a:off x="548640" y="2377440"/>
            <a:ext cx="7772400" cy="1097280"/>
          </a:xfrm>
          <a:prstGeom prst="rect">
            <a:avLst/>
          </a:prstGeom>
          <a:noFill/>
          <a:ln/>
        </p:spPr>
        <p:txBody>
          <a:bodyPr wrap="square" rtlCol="0" anchor="ctr"/>
          <a:lstStyle/>
          <a:p>
            <a:pPr marL="0" indent="0">
              <a:buNone/>
            </a:pPr>
            <a:r>
              <a:rPr lang="en-US" sz="1500" dirty="0">
                <a:solidFill>
                  <a:srgbClr val="D4EEF7"/>
                </a:solidFill>
                <a:latin typeface="Calibri" pitchFamily="34" charset="0"/>
                <a:ea typeface="Calibri" pitchFamily="34" charset="-122"/>
                <a:cs typeface="Calibri" pitchFamily="34" charset="-120"/>
              </a:rPr>
              <a:t>Writing is frustrating when you cannot think of anything to say. The four techniques below help you stimulate ideas and overcome writer's block before you begin drafting.</a:t>
            </a:r>
            <a:endParaRPr lang="en-US" sz="1500" dirty="0"/>
          </a:p>
        </p:txBody>
      </p:sp>
      <p:sp>
        <p:nvSpPr>
          <p:cNvPr id="6" name="Shape 3"/>
          <p:cNvSpPr/>
          <p:nvPr/>
        </p:nvSpPr>
        <p:spPr>
          <a:xfrm>
            <a:off x="548640" y="3657600"/>
            <a:ext cx="1920240" cy="502920"/>
          </a:xfrm>
          <a:prstGeom prst="roundRect">
            <a:avLst>
              <a:gd name="adj" fmla="val 50909"/>
            </a:avLst>
          </a:prstGeom>
          <a:solidFill>
            <a:srgbClr val="2B8CA8">
              <a:alpha val="80000"/>
            </a:srgbClr>
          </a:solidFill>
          <a:ln w="12700">
            <a:solidFill>
              <a:srgbClr val="FFFFFF"/>
            </a:solidFill>
            <a:prstDash val="solid"/>
          </a:ln>
        </p:spPr>
        <p:txBody>
          <a:bodyPr/>
          <a:lstStyle/>
          <a:p>
            <a:endParaRPr lang="es-ES"/>
          </a:p>
        </p:txBody>
      </p:sp>
      <p:sp>
        <p:nvSpPr>
          <p:cNvPr id="7" name="Text 4"/>
          <p:cNvSpPr/>
          <p:nvPr/>
        </p:nvSpPr>
        <p:spPr>
          <a:xfrm>
            <a:off x="548640" y="3657600"/>
            <a:ext cx="1920240" cy="502920"/>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Brainstorming</a:t>
            </a:r>
            <a:endParaRPr lang="en-US" sz="1300" dirty="0"/>
          </a:p>
        </p:txBody>
      </p:sp>
      <p:sp>
        <p:nvSpPr>
          <p:cNvPr id="8" name="Shape 5"/>
          <p:cNvSpPr/>
          <p:nvPr/>
        </p:nvSpPr>
        <p:spPr>
          <a:xfrm>
            <a:off x="2697480" y="3657600"/>
            <a:ext cx="1920240" cy="502920"/>
          </a:xfrm>
          <a:prstGeom prst="roundRect">
            <a:avLst>
              <a:gd name="adj" fmla="val 50909"/>
            </a:avLst>
          </a:prstGeom>
          <a:solidFill>
            <a:srgbClr val="3A9E78">
              <a:alpha val="80000"/>
            </a:srgbClr>
          </a:solidFill>
          <a:ln w="12700">
            <a:solidFill>
              <a:srgbClr val="FFFFFF"/>
            </a:solidFill>
            <a:prstDash val="solid"/>
          </a:ln>
        </p:spPr>
        <p:txBody>
          <a:bodyPr/>
          <a:lstStyle/>
          <a:p>
            <a:endParaRPr lang="es-ES"/>
          </a:p>
        </p:txBody>
      </p:sp>
      <p:sp>
        <p:nvSpPr>
          <p:cNvPr id="9" name="Text 6"/>
          <p:cNvSpPr/>
          <p:nvPr/>
        </p:nvSpPr>
        <p:spPr>
          <a:xfrm>
            <a:off x="2697480" y="3657600"/>
            <a:ext cx="1920240" cy="502920"/>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Freewriting</a:t>
            </a:r>
            <a:endParaRPr lang="en-US" sz="1300" dirty="0"/>
          </a:p>
        </p:txBody>
      </p:sp>
      <p:sp>
        <p:nvSpPr>
          <p:cNvPr id="10" name="Shape 7"/>
          <p:cNvSpPr/>
          <p:nvPr/>
        </p:nvSpPr>
        <p:spPr>
          <a:xfrm>
            <a:off x="4846320" y="3657600"/>
            <a:ext cx="1920240" cy="502920"/>
          </a:xfrm>
          <a:prstGeom prst="roundRect">
            <a:avLst>
              <a:gd name="adj" fmla="val 50909"/>
            </a:avLst>
          </a:prstGeom>
          <a:solidFill>
            <a:srgbClr val="B85C6E">
              <a:alpha val="80000"/>
            </a:srgbClr>
          </a:solidFill>
          <a:ln w="12700">
            <a:solidFill>
              <a:srgbClr val="FFFFFF"/>
            </a:solidFill>
            <a:prstDash val="solid"/>
          </a:ln>
        </p:spPr>
        <p:txBody>
          <a:bodyPr/>
          <a:lstStyle/>
          <a:p>
            <a:endParaRPr lang="es-ES"/>
          </a:p>
        </p:txBody>
      </p:sp>
      <p:sp>
        <p:nvSpPr>
          <p:cNvPr id="11" name="Text 8"/>
          <p:cNvSpPr/>
          <p:nvPr/>
        </p:nvSpPr>
        <p:spPr>
          <a:xfrm>
            <a:off x="4846320" y="3657600"/>
            <a:ext cx="1920240" cy="502920"/>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Wh- Questions</a:t>
            </a:r>
            <a:endParaRPr lang="en-US" sz="1300" dirty="0"/>
          </a:p>
        </p:txBody>
      </p:sp>
      <p:sp>
        <p:nvSpPr>
          <p:cNvPr id="12" name="Shape 9"/>
          <p:cNvSpPr/>
          <p:nvPr/>
        </p:nvSpPr>
        <p:spPr>
          <a:xfrm>
            <a:off x="6995160" y="3657600"/>
            <a:ext cx="1920240" cy="502920"/>
          </a:xfrm>
          <a:prstGeom prst="roundRect">
            <a:avLst>
              <a:gd name="adj" fmla="val 50909"/>
            </a:avLst>
          </a:prstGeom>
          <a:solidFill>
            <a:srgbClr val="7B6EAB">
              <a:alpha val="80000"/>
            </a:srgbClr>
          </a:solidFill>
          <a:ln w="12700">
            <a:solidFill>
              <a:srgbClr val="FFFFFF"/>
            </a:solidFill>
            <a:prstDash val="solid"/>
          </a:ln>
        </p:spPr>
        <p:txBody>
          <a:bodyPr/>
          <a:lstStyle/>
          <a:p>
            <a:endParaRPr lang="es-ES"/>
          </a:p>
        </p:txBody>
      </p:sp>
      <p:sp>
        <p:nvSpPr>
          <p:cNvPr id="13" name="Text 10"/>
          <p:cNvSpPr/>
          <p:nvPr/>
        </p:nvSpPr>
        <p:spPr>
          <a:xfrm>
            <a:off x="6995160" y="3657600"/>
            <a:ext cx="1920240" cy="502920"/>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Clustering</a:t>
            </a:r>
            <a:endParaRPr lang="en-US" sz="1300" dirty="0"/>
          </a:p>
        </p:txBody>
      </p:sp>
      <p:sp>
        <p:nvSpPr>
          <p:cNvPr id="14" name="Text 11"/>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15" name="Text 12"/>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16" name="Text 13"/>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5</a:t>
            </a:r>
            <a:endParaRPr lang="en-US" sz="900" dirty="0"/>
          </a:p>
        </p:txBody>
      </p:sp>
      <p:pic>
        <p:nvPicPr>
          <p:cNvPr id="20" name="Audio 19">
            <a:hlinkClick r:id="" action="ppaction://media"/>
            <a:extLst>
              <a:ext uri="{FF2B5EF4-FFF2-40B4-BE49-F238E27FC236}">
                <a16:creationId xmlns:a16="http://schemas.microsoft.com/office/drawing/2014/main" id="{2EF3D1E1-5A58-EDCD-81D4-1C937632439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7821"/>
    </mc:Choice>
    <mc:Fallback>
      <p:transition spd="slow" advTm="27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Text 0"/>
          <p:cNvSpPr/>
          <p:nvPr/>
        </p:nvSpPr>
        <p:spPr>
          <a:xfrm>
            <a:off x="457200" y="228600"/>
            <a:ext cx="5486400" cy="548640"/>
          </a:xfrm>
          <a:prstGeom prst="rect">
            <a:avLst/>
          </a:prstGeom>
          <a:noFill/>
          <a:ln/>
        </p:spPr>
        <p:txBody>
          <a:bodyPr wrap="square" lIns="0" tIns="0" rIns="0" bIns="0" rtlCol="0" anchor="ctr"/>
          <a:lstStyle/>
          <a:p>
            <a:pPr marL="0" indent="0">
              <a:buNone/>
            </a:pPr>
            <a:r>
              <a:rPr lang="en-US" sz="2800" b="1" dirty="0">
                <a:solidFill>
                  <a:srgbClr val="0B5A72"/>
                </a:solidFill>
                <a:latin typeface="Cambria" pitchFamily="34" charset="0"/>
                <a:ea typeface="Cambria" pitchFamily="34" charset="-122"/>
                <a:cs typeface="Cambria" pitchFamily="34" charset="-120"/>
              </a:rPr>
              <a:t>Brainstorming</a:t>
            </a:r>
            <a:endParaRPr lang="en-US" sz="2800" dirty="0"/>
          </a:p>
        </p:txBody>
      </p:sp>
      <p:sp>
        <p:nvSpPr>
          <p:cNvPr id="4" name="Text 1"/>
          <p:cNvSpPr/>
          <p:nvPr/>
        </p:nvSpPr>
        <p:spPr>
          <a:xfrm>
            <a:off x="457200" y="749808"/>
            <a:ext cx="4572000" cy="274320"/>
          </a:xfrm>
          <a:prstGeom prst="rect">
            <a:avLst/>
          </a:prstGeom>
          <a:noFill/>
          <a:ln/>
        </p:spPr>
        <p:txBody>
          <a:bodyPr wrap="square" lIns="0" tIns="0" rIns="0" bIns="0" rtlCol="0" anchor="ctr"/>
          <a:lstStyle/>
          <a:p>
            <a:pPr marL="0" indent="0">
              <a:buNone/>
            </a:pPr>
            <a:r>
              <a:rPr lang="en-US" sz="1200" i="1" dirty="0">
                <a:solidFill>
                  <a:srgbClr val="4A6572"/>
                </a:solidFill>
                <a:latin typeface="Calibri" pitchFamily="34" charset="0"/>
                <a:ea typeface="Calibri" pitchFamily="34" charset="-122"/>
                <a:cs typeface="Calibri" pitchFamily="34" charset="-120"/>
              </a:rPr>
              <a:t>Prewriting Technique 1</a:t>
            </a:r>
            <a:endParaRPr lang="en-US" sz="1200" dirty="0"/>
          </a:p>
        </p:txBody>
      </p:sp>
      <p:sp>
        <p:nvSpPr>
          <p:cNvPr id="5" name="Shape 2"/>
          <p:cNvSpPr/>
          <p:nvPr/>
        </p:nvSpPr>
        <p:spPr>
          <a:xfrm>
            <a:off x="365760" y="1097280"/>
            <a:ext cx="4389120" cy="3200400"/>
          </a:xfrm>
          <a:prstGeom prst="roundRect">
            <a:avLst>
              <a:gd name="adj" fmla="val 3429"/>
            </a:avLst>
          </a:prstGeom>
          <a:solidFill>
            <a:srgbClr val="EBF6FA"/>
          </a:solidFill>
          <a:ln w="12700">
            <a:solidFill>
              <a:srgbClr val="C5E3EE"/>
            </a:solidFill>
            <a:prstDash val="solid"/>
          </a:ln>
        </p:spPr>
        <p:txBody>
          <a:bodyPr/>
          <a:lstStyle/>
          <a:p>
            <a:endParaRPr lang="es-ES"/>
          </a:p>
        </p:txBody>
      </p:sp>
      <p:sp>
        <p:nvSpPr>
          <p:cNvPr id="6" name="Text 3"/>
          <p:cNvSpPr/>
          <p:nvPr/>
        </p:nvSpPr>
        <p:spPr>
          <a:xfrm>
            <a:off x="502920" y="1188720"/>
            <a:ext cx="4114800" cy="347472"/>
          </a:xfrm>
          <a:prstGeom prst="rect">
            <a:avLst/>
          </a:prstGeom>
          <a:noFill/>
          <a:ln/>
        </p:spPr>
        <p:txBody>
          <a:bodyPr wrap="square" lIns="0" tIns="0" rIns="0" bIns="0" rtlCol="0" anchor="ctr"/>
          <a:lstStyle/>
          <a:p>
            <a:pPr marL="0" indent="0">
              <a:buNone/>
            </a:pPr>
            <a:r>
              <a:rPr lang="en-US" sz="1400" b="1" dirty="0">
                <a:solidFill>
                  <a:srgbClr val="0B5A72"/>
                </a:solidFill>
                <a:latin typeface="Cambria" pitchFamily="34" charset="0"/>
                <a:ea typeface="Cambria" pitchFamily="34" charset="-122"/>
                <a:cs typeface="Cambria" pitchFamily="34" charset="-120"/>
              </a:rPr>
              <a:t>How to Brainstorm</a:t>
            </a:r>
            <a:endParaRPr lang="en-US" sz="1400" dirty="0"/>
          </a:p>
        </p:txBody>
      </p:sp>
      <p:sp>
        <p:nvSpPr>
          <p:cNvPr id="7" name="Shape 4"/>
          <p:cNvSpPr/>
          <p:nvPr/>
        </p:nvSpPr>
        <p:spPr>
          <a:xfrm>
            <a:off x="502920" y="1627632"/>
            <a:ext cx="274320" cy="274320"/>
          </a:xfrm>
          <a:prstGeom prst="ellipse">
            <a:avLst/>
          </a:prstGeom>
          <a:solidFill>
            <a:srgbClr val="1A7A96"/>
          </a:solidFill>
          <a:ln w="12700">
            <a:solidFill>
              <a:srgbClr val="1A7A96"/>
            </a:solidFill>
            <a:prstDash val="solid"/>
          </a:ln>
        </p:spPr>
        <p:txBody>
          <a:bodyPr/>
          <a:lstStyle/>
          <a:p>
            <a:endParaRPr lang="es-ES"/>
          </a:p>
        </p:txBody>
      </p:sp>
      <p:sp>
        <p:nvSpPr>
          <p:cNvPr id="8" name="Text 5"/>
          <p:cNvSpPr/>
          <p:nvPr/>
        </p:nvSpPr>
        <p:spPr>
          <a:xfrm>
            <a:off x="502920" y="1627632"/>
            <a:ext cx="274320" cy="274320"/>
          </a:xfrm>
          <a:prstGeom prst="rect">
            <a:avLst/>
          </a:prstGeom>
          <a:noFill/>
          <a:ln/>
        </p:spPr>
        <p:txBody>
          <a:bodyPr wrap="square" lIns="0" tIns="0" rIns="0" bIns="0" rtlCol="0" anchor="ctr"/>
          <a:lstStyle/>
          <a:p>
            <a:pPr marL="0" indent="0" algn="ctr">
              <a:buNone/>
            </a:pPr>
            <a:r>
              <a:rPr lang="en-US" sz="1000" b="1" dirty="0">
                <a:solidFill>
                  <a:srgbClr val="FFFFFF"/>
                </a:solidFill>
                <a:latin typeface="Calibri" pitchFamily="34" charset="0"/>
                <a:ea typeface="Calibri" pitchFamily="34" charset="-122"/>
                <a:cs typeface="Calibri" pitchFamily="34" charset="-120"/>
              </a:rPr>
              <a:t>1</a:t>
            </a:r>
            <a:endParaRPr lang="en-US" sz="1000" dirty="0"/>
          </a:p>
        </p:txBody>
      </p:sp>
      <p:sp>
        <p:nvSpPr>
          <p:cNvPr id="9" name="Text 6"/>
          <p:cNvSpPr/>
          <p:nvPr/>
        </p:nvSpPr>
        <p:spPr>
          <a:xfrm>
            <a:off x="868680" y="1609344"/>
            <a:ext cx="3794760" cy="566928"/>
          </a:xfrm>
          <a:prstGeom prst="rect">
            <a:avLst/>
          </a:prstGeom>
          <a:noFill/>
          <a:ln/>
        </p:spPr>
        <p:txBody>
          <a:bodyPr wrap="square" rtlCol="0" anchor="t"/>
          <a:lstStyle/>
          <a:p>
            <a:pPr marL="0" indent="0">
              <a:buNone/>
            </a:pPr>
            <a:r>
              <a:rPr lang="en-US" sz="1200" dirty="0">
                <a:solidFill>
                  <a:srgbClr val="334455"/>
                </a:solidFill>
                <a:latin typeface="Calibri" pitchFamily="34" charset="0"/>
                <a:ea typeface="Calibri" pitchFamily="34" charset="-122"/>
                <a:cs typeface="Calibri" pitchFamily="34" charset="-120"/>
              </a:rPr>
              <a:t>Start with a word or phrase. For a set period, write a list of ideas as quickly as possible — write whatever comes to mind.</a:t>
            </a:r>
            <a:endParaRPr lang="en-US" sz="1200" dirty="0"/>
          </a:p>
        </p:txBody>
      </p:sp>
      <p:sp>
        <p:nvSpPr>
          <p:cNvPr id="10" name="Shape 7"/>
          <p:cNvSpPr/>
          <p:nvPr/>
        </p:nvSpPr>
        <p:spPr>
          <a:xfrm>
            <a:off x="502920" y="2286000"/>
            <a:ext cx="274320" cy="274320"/>
          </a:xfrm>
          <a:prstGeom prst="ellipse">
            <a:avLst/>
          </a:prstGeom>
          <a:solidFill>
            <a:srgbClr val="1A7A96"/>
          </a:solidFill>
          <a:ln w="12700">
            <a:solidFill>
              <a:srgbClr val="1A7A96"/>
            </a:solidFill>
            <a:prstDash val="solid"/>
          </a:ln>
        </p:spPr>
        <p:txBody>
          <a:bodyPr/>
          <a:lstStyle/>
          <a:p>
            <a:endParaRPr lang="es-ES"/>
          </a:p>
        </p:txBody>
      </p:sp>
      <p:sp>
        <p:nvSpPr>
          <p:cNvPr id="11" name="Text 8"/>
          <p:cNvSpPr/>
          <p:nvPr/>
        </p:nvSpPr>
        <p:spPr>
          <a:xfrm>
            <a:off x="502920" y="2286000"/>
            <a:ext cx="274320" cy="274320"/>
          </a:xfrm>
          <a:prstGeom prst="rect">
            <a:avLst/>
          </a:prstGeom>
          <a:noFill/>
          <a:ln/>
        </p:spPr>
        <p:txBody>
          <a:bodyPr wrap="square" lIns="0" tIns="0" rIns="0" bIns="0" rtlCol="0" anchor="ctr"/>
          <a:lstStyle/>
          <a:p>
            <a:pPr marL="0" indent="0" algn="ctr">
              <a:buNone/>
            </a:pPr>
            <a:r>
              <a:rPr lang="en-US" sz="1000" b="1" dirty="0">
                <a:solidFill>
                  <a:srgbClr val="FFFFFF"/>
                </a:solidFill>
                <a:latin typeface="Calibri" pitchFamily="34" charset="0"/>
                <a:ea typeface="Calibri" pitchFamily="34" charset="-122"/>
                <a:cs typeface="Calibri" pitchFamily="34" charset="-120"/>
              </a:rPr>
              <a:t>2</a:t>
            </a:r>
            <a:endParaRPr lang="en-US" sz="1000" dirty="0"/>
          </a:p>
        </p:txBody>
      </p:sp>
      <p:sp>
        <p:nvSpPr>
          <p:cNvPr id="12" name="Text 9"/>
          <p:cNvSpPr/>
          <p:nvPr/>
        </p:nvSpPr>
        <p:spPr>
          <a:xfrm>
            <a:off x="868680" y="2267712"/>
            <a:ext cx="3794760" cy="566928"/>
          </a:xfrm>
          <a:prstGeom prst="rect">
            <a:avLst/>
          </a:prstGeom>
          <a:noFill/>
          <a:ln/>
        </p:spPr>
        <p:txBody>
          <a:bodyPr wrap="square" rtlCol="0" anchor="t"/>
          <a:lstStyle/>
          <a:p>
            <a:pPr marL="0" indent="0">
              <a:buNone/>
            </a:pPr>
            <a:r>
              <a:rPr lang="en-US" sz="1200" dirty="0">
                <a:solidFill>
                  <a:srgbClr val="334455"/>
                </a:solidFill>
                <a:latin typeface="Calibri" pitchFamily="34" charset="0"/>
                <a:ea typeface="Calibri" pitchFamily="34" charset="-122"/>
                <a:cs typeface="Calibri" pitchFamily="34" charset="-120"/>
              </a:rPr>
              <a:t>Follow your thoughts without looking back or organising.</a:t>
            </a:r>
            <a:endParaRPr lang="en-US" sz="1200" dirty="0"/>
          </a:p>
        </p:txBody>
      </p:sp>
      <p:sp>
        <p:nvSpPr>
          <p:cNvPr id="13" name="Shape 10"/>
          <p:cNvSpPr/>
          <p:nvPr/>
        </p:nvSpPr>
        <p:spPr>
          <a:xfrm>
            <a:off x="502920" y="2944368"/>
            <a:ext cx="274320" cy="274320"/>
          </a:xfrm>
          <a:prstGeom prst="ellipse">
            <a:avLst/>
          </a:prstGeom>
          <a:solidFill>
            <a:srgbClr val="1A7A96"/>
          </a:solidFill>
          <a:ln w="12700">
            <a:solidFill>
              <a:srgbClr val="1A7A96"/>
            </a:solidFill>
            <a:prstDash val="solid"/>
          </a:ln>
        </p:spPr>
        <p:txBody>
          <a:bodyPr/>
          <a:lstStyle/>
          <a:p>
            <a:endParaRPr lang="es-ES"/>
          </a:p>
        </p:txBody>
      </p:sp>
      <p:sp>
        <p:nvSpPr>
          <p:cNvPr id="14" name="Text 11"/>
          <p:cNvSpPr/>
          <p:nvPr/>
        </p:nvSpPr>
        <p:spPr>
          <a:xfrm>
            <a:off x="502920" y="2944368"/>
            <a:ext cx="274320" cy="274320"/>
          </a:xfrm>
          <a:prstGeom prst="rect">
            <a:avLst/>
          </a:prstGeom>
          <a:noFill/>
          <a:ln/>
        </p:spPr>
        <p:txBody>
          <a:bodyPr wrap="square" lIns="0" tIns="0" rIns="0" bIns="0" rtlCol="0" anchor="ctr"/>
          <a:lstStyle/>
          <a:p>
            <a:pPr marL="0" indent="0" algn="ctr">
              <a:buNone/>
            </a:pPr>
            <a:r>
              <a:rPr lang="en-US" sz="1000" b="1" dirty="0">
                <a:solidFill>
                  <a:srgbClr val="FFFFFF"/>
                </a:solidFill>
                <a:latin typeface="Calibri" pitchFamily="34" charset="0"/>
                <a:ea typeface="Calibri" pitchFamily="34" charset="-122"/>
                <a:cs typeface="Calibri" pitchFamily="34" charset="-120"/>
              </a:rPr>
              <a:t>3</a:t>
            </a:r>
            <a:endParaRPr lang="en-US" sz="1000" dirty="0"/>
          </a:p>
        </p:txBody>
      </p:sp>
      <p:sp>
        <p:nvSpPr>
          <p:cNvPr id="15" name="Text 12"/>
          <p:cNvSpPr/>
          <p:nvPr/>
        </p:nvSpPr>
        <p:spPr>
          <a:xfrm>
            <a:off x="868680" y="2926080"/>
            <a:ext cx="3794760" cy="566928"/>
          </a:xfrm>
          <a:prstGeom prst="rect">
            <a:avLst/>
          </a:prstGeom>
          <a:noFill/>
          <a:ln/>
        </p:spPr>
        <p:txBody>
          <a:bodyPr wrap="square" rtlCol="0" anchor="t"/>
          <a:lstStyle/>
          <a:p>
            <a:pPr marL="0" indent="0">
              <a:buNone/>
            </a:pPr>
            <a:r>
              <a:rPr lang="en-US" sz="1200" dirty="0">
                <a:solidFill>
                  <a:srgbClr val="334455"/>
                </a:solidFill>
                <a:latin typeface="Calibri" pitchFamily="34" charset="0"/>
                <a:ea typeface="Calibri" pitchFamily="34" charset="-122"/>
                <a:cs typeface="Calibri" pitchFamily="34" charset="-120"/>
              </a:rPr>
              <a:t>After the time is up, review your list and look for related ideas.</a:t>
            </a:r>
            <a:endParaRPr lang="en-US" sz="1200" dirty="0"/>
          </a:p>
        </p:txBody>
      </p:sp>
      <p:sp>
        <p:nvSpPr>
          <p:cNvPr id="16" name="Shape 13"/>
          <p:cNvSpPr/>
          <p:nvPr/>
        </p:nvSpPr>
        <p:spPr>
          <a:xfrm>
            <a:off x="502920" y="3602736"/>
            <a:ext cx="274320" cy="274320"/>
          </a:xfrm>
          <a:prstGeom prst="ellipse">
            <a:avLst/>
          </a:prstGeom>
          <a:solidFill>
            <a:srgbClr val="1A7A96"/>
          </a:solidFill>
          <a:ln w="12700">
            <a:solidFill>
              <a:srgbClr val="1A7A96"/>
            </a:solidFill>
            <a:prstDash val="solid"/>
          </a:ln>
        </p:spPr>
        <p:txBody>
          <a:bodyPr/>
          <a:lstStyle/>
          <a:p>
            <a:endParaRPr lang="es-ES"/>
          </a:p>
        </p:txBody>
      </p:sp>
      <p:sp>
        <p:nvSpPr>
          <p:cNvPr id="17" name="Text 14"/>
          <p:cNvSpPr/>
          <p:nvPr/>
        </p:nvSpPr>
        <p:spPr>
          <a:xfrm>
            <a:off x="502920" y="3602736"/>
            <a:ext cx="274320" cy="274320"/>
          </a:xfrm>
          <a:prstGeom prst="rect">
            <a:avLst/>
          </a:prstGeom>
          <a:noFill/>
          <a:ln/>
        </p:spPr>
        <p:txBody>
          <a:bodyPr wrap="square" lIns="0" tIns="0" rIns="0" bIns="0" rtlCol="0" anchor="ctr"/>
          <a:lstStyle/>
          <a:p>
            <a:pPr marL="0" indent="0" algn="ctr">
              <a:buNone/>
            </a:pPr>
            <a:r>
              <a:rPr lang="en-US" sz="1000" b="1" dirty="0">
                <a:solidFill>
                  <a:srgbClr val="FFFFFF"/>
                </a:solidFill>
                <a:latin typeface="Calibri" pitchFamily="34" charset="0"/>
                <a:ea typeface="Calibri" pitchFamily="34" charset="-122"/>
                <a:cs typeface="Calibri" pitchFamily="34" charset="-120"/>
              </a:rPr>
              <a:t>4</a:t>
            </a:r>
            <a:endParaRPr lang="en-US" sz="1000" dirty="0"/>
          </a:p>
        </p:txBody>
      </p:sp>
      <p:sp>
        <p:nvSpPr>
          <p:cNvPr id="18" name="Text 15"/>
          <p:cNvSpPr/>
          <p:nvPr/>
        </p:nvSpPr>
        <p:spPr>
          <a:xfrm>
            <a:off x="868680" y="3584448"/>
            <a:ext cx="3794760" cy="566928"/>
          </a:xfrm>
          <a:prstGeom prst="rect">
            <a:avLst/>
          </a:prstGeom>
          <a:noFill/>
          <a:ln/>
        </p:spPr>
        <p:txBody>
          <a:bodyPr wrap="square" rtlCol="0" anchor="t"/>
          <a:lstStyle/>
          <a:p>
            <a:pPr marL="0" indent="0">
              <a:buNone/>
            </a:pPr>
            <a:r>
              <a:rPr lang="en-US" sz="1200" dirty="0">
                <a:solidFill>
                  <a:srgbClr val="334455"/>
                </a:solidFill>
                <a:latin typeface="Calibri" pitchFamily="34" charset="0"/>
                <a:ea typeface="Calibri" pitchFamily="34" charset="-122"/>
                <a:cs typeface="Calibri" pitchFamily="34" charset="-120"/>
              </a:rPr>
              <a:t>Use grouped ideas to identify a writing topic or develop an essay in progress.</a:t>
            </a:r>
            <a:endParaRPr lang="en-US" sz="1200" dirty="0"/>
          </a:p>
        </p:txBody>
      </p:sp>
      <p:sp>
        <p:nvSpPr>
          <p:cNvPr id="19" name="Shape 16"/>
          <p:cNvSpPr/>
          <p:nvPr/>
        </p:nvSpPr>
        <p:spPr>
          <a:xfrm>
            <a:off x="4937760" y="1097280"/>
            <a:ext cx="3840480" cy="3200400"/>
          </a:xfrm>
          <a:prstGeom prst="roundRect">
            <a:avLst>
              <a:gd name="adj" fmla="val 3429"/>
            </a:avLst>
          </a:prstGeom>
          <a:solidFill>
            <a:srgbClr val="FFF8F0"/>
          </a:solidFill>
          <a:ln w="12700">
            <a:solidFill>
              <a:srgbClr val="F2C99A"/>
            </a:solidFill>
            <a:prstDash val="solid"/>
          </a:ln>
        </p:spPr>
        <p:txBody>
          <a:bodyPr/>
          <a:lstStyle/>
          <a:p>
            <a:endParaRPr lang="es-ES"/>
          </a:p>
        </p:txBody>
      </p:sp>
      <p:sp>
        <p:nvSpPr>
          <p:cNvPr id="20" name="Text 17"/>
          <p:cNvSpPr/>
          <p:nvPr/>
        </p:nvSpPr>
        <p:spPr>
          <a:xfrm>
            <a:off x="5074920" y="1188720"/>
            <a:ext cx="3566160" cy="347472"/>
          </a:xfrm>
          <a:prstGeom prst="rect">
            <a:avLst/>
          </a:prstGeom>
          <a:noFill/>
          <a:ln/>
        </p:spPr>
        <p:txBody>
          <a:bodyPr wrap="square" lIns="0" tIns="0" rIns="0" bIns="0" rtlCol="0" anchor="ctr"/>
          <a:lstStyle/>
          <a:p>
            <a:pPr marL="0" indent="0">
              <a:buNone/>
            </a:pPr>
            <a:r>
              <a:rPr lang="en-US" sz="1400" b="1" dirty="0">
                <a:solidFill>
                  <a:srgbClr val="C06020"/>
                </a:solidFill>
                <a:latin typeface="Cambria" pitchFamily="34" charset="0"/>
                <a:ea typeface="Cambria" pitchFamily="34" charset="-122"/>
                <a:cs typeface="Cambria" pitchFamily="34" charset="-120"/>
              </a:rPr>
              <a:t>Key points:</a:t>
            </a:r>
            <a:endParaRPr lang="en-US" sz="1400" dirty="0"/>
          </a:p>
        </p:txBody>
      </p:sp>
      <p:sp>
        <p:nvSpPr>
          <p:cNvPr id="21" name="Text 18"/>
          <p:cNvSpPr/>
          <p:nvPr/>
        </p:nvSpPr>
        <p:spPr>
          <a:xfrm>
            <a:off x="5074920" y="1572768"/>
            <a:ext cx="3520440" cy="438912"/>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 Do not evaluate your ideas — write everything down.</a:t>
            </a:r>
            <a:endParaRPr lang="en-US" sz="1200" dirty="0"/>
          </a:p>
        </p:txBody>
      </p:sp>
      <p:sp>
        <p:nvSpPr>
          <p:cNvPr id="22" name="Text 19"/>
          <p:cNvSpPr/>
          <p:nvPr/>
        </p:nvSpPr>
        <p:spPr>
          <a:xfrm>
            <a:off x="5074920" y="2075688"/>
            <a:ext cx="3520440" cy="438912"/>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 Speed is important — do not pause to think.</a:t>
            </a:r>
            <a:endParaRPr lang="en-US" sz="1200" dirty="0"/>
          </a:p>
        </p:txBody>
      </p:sp>
      <p:sp>
        <p:nvSpPr>
          <p:cNvPr id="23" name="Text 20"/>
          <p:cNvSpPr/>
          <p:nvPr/>
        </p:nvSpPr>
        <p:spPr>
          <a:xfrm>
            <a:off x="5074920" y="2578608"/>
            <a:ext cx="3520440" cy="438912"/>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 More ideas = more material to work with.</a:t>
            </a:r>
            <a:endParaRPr lang="en-US" sz="1200" dirty="0"/>
          </a:p>
        </p:txBody>
      </p:sp>
      <p:sp>
        <p:nvSpPr>
          <p:cNvPr id="24" name="Text 21"/>
          <p:cNvSpPr/>
          <p:nvPr/>
        </p:nvSpPr>
        <p:spPr>
          <a:xfrm>
            <a:off x="5074920" y="3081528"/>
            <a:ext cx="3520440" cy="438912"/>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 After listing, look for patterns and group related ideas.</a:t>
            </a:r>
            <a:endParaRPr lang="en-US" sz="1200" dirty="0"/>
          </a:p>
        </p:txBody>
      </p:sp>
      <p:sp>
        <p:nvSpPr>
          <p:cNvPr id="25" name="Text 22"/>
          <p:cNvSpPr/>
          <p:nvPr/>
        </p:nvSpPr>
        <p:spPr>
          <a:xfrm>
            <a:off x="5074920" y="3584448"/>
            <a:ext cx="3520440" cy="438912"/>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 Pick the most promising group as your paragraph topic.</a:t>
            </a:r>
            <a:endParaRPr lang="en-US" sz="1200" dirty="0"/>
          </a:p>
        </p:txBody>
      </p:sp>
      <p:sp>
        <p:nvSpPr>
          <p:cNvPr id="26" name="Text 23"/>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27" name="Text 24"/>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28" name="Text 25"/>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6</a:t>
            </a:r>
            <a:endParaRPr lang="en-US" sz="900" dirty="0"/>
          </a:p>
        </p:txBody>
      </p:sp>
      <p:pic>
        <p:nvPicPr>
          <p:cNvPr id="32" name="Audio 31">
            <a:hlinkClick r:id="" action="ppaction://media"/>
            <a:extLst>
              <a:ext uri="{FF2B5EF4-FFF2-40B4-BE49-F238E27FC236}">
                <a16:creationId xmlns:a16="http://schemas.microsoft.com/office/drawing/2014/main" id="{1A36B07A-084E-D3D7-138C-6864786EEC4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8531"/>
    </mc:Choice>
    <mc:Fallback>
      <p:transition spd="slow" advTm="28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Shape 0"/>
          <p:cNvSpPr/>
          <p:nvPr/>
        </p:nvSpPr>
        <p:spPr>
          <a:xfrm>
            <a:off x="365760" y="164592"/>
            <a:ext cx="1463040" cy="411480"/>
          </a:xfrm>
          <a:prstGeom prst="roundRect">
            <a:avLst>
              <a:gd name="adj" fmla="val 48889"/>
            </a:avLst>
          </a:prstGeom>
          <a:solidFill>
            <a:srgbClr val="2B8CA8"/>
          </a:solidFill>
          <a:ln w="12700">
            <a:solidFill>
              <a:srgbClr val="2B8CA8"/>
            </a:solidFill>
            <a:prstDash val="solid"/>
          </a:ln>
        </p:spPr>
        <p:txBody>
          <a:bodyPr/>
          <a:lstStyle/>
          <a:p>
            <a:endParaRPr lang="es-ES"/>
          </a:p>
        </p:txBody>
      </p:sp>
      <p:sp>
        <p:nvSpPr>
          <p:cNvPr id="4" name="Text 1"/>
          <p:cNvSpPr/>
          <p:nvPr/>
        </p:nvSpPr>
        <p:spPr>
          <a:xfrm>
            <a:off x="365760" y="164592"/>
            <a:ext cx="1463040" cy="411480"/>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Exercise 1</a:t>
            </a:r>
            <a:endParaRPr lang="en-US" sz="1300" dirty="0"/>
          </a:p>
        </p:txBody>
      </p:sp>
      <p:sp>
        <p:nvSpPr>
          <p:cNvPr id="5" name="Text 2"/>
          <p:cNvSpPr/>
          <p:nvPr/>
        </p:nvSpPr>
        <p:spPr>
          <a:xfrm>
            <a:off x="2011680" y="201168"/>
            <a:ext cx="6766560" cy="347472"/>
          </a:xfrm>
          <a:prstGeom prst="rect">
            <a:avLst/>
          </a:prstGeom>
          <a:noFill/>
          <a:ln/>
        </p:spPr>
        <p:txBody>
          <a:bodyPr wrap="square" lIns="0" tIns="0" rIns="0" bIns="0" rtlCol="0" anchor="ctr"/>
          <a:lstStyle/>
          <a:p>
            <a:pPr marL="0" indent="0">
              <a:buNone/>
            </a:pPr>
            <a:r>
              <a:rPr lang="en-US" sz="2000" b="1" dirty="0">
                <a:solidFill>
                  <a:srgbClr val="0B5A72"/>
                </a:solidFill>
                <a:latin typeface="Cambria" pitchFamily="34" charset="0"/>
                <a:ea typeface="Cambria" pitchFamily="34" charset="-122"/>
                <a:cs typeface="Cambria" pitchFamily="34" charset="-120"/>
              </a:rPr>
              <a:t>Brainstorming Practice</a:t>
            </a:r>
            <a:endParaRPr lang="en-US" sz="2000" dirty="0"/>
          </a:p>
        </p:txBody>
      </p:sp>
      <p:sp>
        <p:nvSpPr>
          <p:cNvPr id="6" name="Shape 3"/>
          <p:cNvSpPr/>
          <p:nvPr/>
        </p:nvSpPr>
        <p:spPr>
          <a:xfrm>
            <a:off x="365760" y="685800"/>
            <a:ext cx="8412480" cy="594360"/>
          </a:xfrm>
          <a:prstGeom prst="roundRect">
            <a:avLst>
              <a:gd name="adj" fmla="val 15385"/>
            </a:avLst>
          </a:prstGeom>
          <a:solidFill>
            <a:srgbClr val="2B8CA8">
              <a:alpha val="10000"/>
            </a:srgbClr>
          </a:solidFill>
          <a:ln w="12700">
            <a:solidFill>
              <a:srgbClr val="2B8CA8">
                <a:alpha val="50000"/>
              </a:srgbClr>
            </a:solidFill>
            <a:prstDash val="solid"/>
          </a:ln>
        </p:spPr>
        <p:txBody>
          <a:bodyPr/>
          <a:lstStyle/>
          <a:p>
            <a:endParaRPr lang="es-ES"/>
          </a:p>
        </p:txBody>
      </p:sp>
      <p:sp>
        <p:nvSpPr>
          <p:cNvPr id="7" name="Text 4"/>
          <p:cNvSpPr/>
          <p:nvPr/>
        </p:nvSpPr>
        <p:spPr>
          <a:xfrm>
            <a:off x="548640" y="713232"/>
            <a:ext cx="8046720" cy="512064"/>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As a class, choose one or two topics below. Brainstorm for 15 minutes. List every idea that comes to mind without stopping. Then arrange related ideas into groups and compare with classmates.</a:t>
            </a:r>
            <a:endParaRPr lang="en-US" sz="1200" dirty="0"/>
          </a:p>
        </p:txBody>
      </p:sp>
      <p:sp>
        <p:nvSpPr>
          <p:cNvPr id="8" name="Shape 5"/>
          <p:cNvSpPr/>
          <p:nvPr/>
        </p:nvSpPr>
        <p:spPr>
          <a:xfrm>
            <a:off x="365760" y="1426464"/>
            <a:ext cx="2606040" cy="457200"/>
          </a:xfrm>
          <a:prstGeom prst="roundRect">
            <a:avLst>
              <a:gd name="adj" fmla="val 50000"/>
            </a:avLst>
          </a:prstGeom>
          <a:solidFill>
            <a:srgbClr val="2B8CA8">
              <a:alpha val="12000"/>
            </a:srgbClr>
          </a:solidFill>
          <a:ln w="12700">
            <a:solidFill>
              <a:srgbClr val="2B8CA8"/>
            </a:solidFill>
            <a:prstDash val="solid"/>
          </a:ln>
        </p:spPr>
        <p:txBody>
          <a:bodyPr/>
          <a:lstStyle/>
          <a:p>
            <a:endParaRPr lang="es-ES"/>
          </a:p>
        </p:txBody>
      </p:sp>
      <p:sp>
        <p:nvSpPr>
          <p:cNvPr id="9" name="Text 6"/>
          <p:cNvSpPr/>
          <p:nvPr/>
        </p:nvSpPr>
        <p:spPr>
          <a:xfrm>
            <a:off x="365760" y="1426464"/>
            <a:ext cx="2606040" cy="457200"/>
          </a:xfrm>
          <a:prstGeom prst="rect">
            <a:avLst/>
          </a:prstGeom>
          <a:noFill/>
          <a:ln/>
        </p:spPr>
        <p:txBody>
          <a:bodyPr wrap="square" lIns="0" tIns="0" rIns="0" bIns="0" rtlCol="0" anchor="ctr"/>
          <a:lstStyle/>
          <a:p>
            <a:pPr marL="0" indent="0" algn="ctr">
              <a:buNone/>
            </a:pPr>
            <a:r>
              <a:rPr lang="en-US" sz="1300" b="1" dirty="0">
                <a:solidFill>
                  <a:srgbClr val="2B8CA8"/>
                </a:solidFill>
                <a:latin typeface="Calibri" pitchFamily="34" charset="0"/>
                <a:ea typeface="Calibri" pitchFamily="34" charset="-122"/>
                <a:cs typeface="Calibri" pitchFamily="34" charset="-120"/>
              </a:rPr>
              <a:t>Family</a:t>
            </a:r>
            <a:endParaRPr lang="en-US" sz="1300" dirty="0"/>
          </a:p>
        </p:txBody>
      </p:sp>
      <p:sp>
        <p:nvSpPr>
          <p:cNvPr id="10" name="Shape 7"/>
          <p:cNvSpPr/>
          <p:nvPr/>
        </p:nvSpPr>
        <p:spPr>
          <a:xfrm>
            <a:off x="3200400" y="1426464"/>
            <a:ext cx="2606040" cy="457200"/>
          </a:xfrm>
          <a:prstGeom prst="roundRect">
            <a:avLst>
              <a:gd name="adj" fmla="val 50000"/>
            </a:avLst>
          </a:prstGeom>
          <a:solidFill>
            <a:srgbClr val="3A9E78">
              <a:alpha val="12000"/>
            </a:srgbClr>
          </a:solidFill>
          <a:ln w="12700">
            <a:solidFill>
              <a:srgbClr val="3A9E78"/>
            </a:solidFill>
            <a:prstDash val="solid"/>
          </a:ln>
        </p:spPr>
        <p:txBody>
          <a:bodyPr/>
          <a:lstStyle/>
          <a:p>
            <a:endParaRPr lang="es-ES"/>
          </a:p>
        </p:txBody>
      </p:sp>
      <p:sp>
        <p:nvSpPr>
          <p:cNvPr id="11" name="Text 8"/>
          <p:cNvSpPr/>
          <p:nvPr/>
        </p:nvSpPr>
        <p:spPr>
          <a:xfrm>
            <a:off x="3200400" y="1426464"/>
            <a:ext cx="2606040" cy="457200"/>
          </a:xfrm>
          <a:prstGeom prst="rect">
            <a:avLst/>
          </a:prstGeom>
          <a:noFill/>
          <a:ln/>
        </p:spPr>
        <p:txBody>
          <a:bodyPr wrap="square" lIns="0" tIns="0" rIns="0" bIns="0" rtlCol="0" anchor="ctr"/>
          <a:lstStyle/>
          <a:p>
            <a:pPr marL="0" indent="0" algn="ctr">
              <a:buNone/>
            </a:pPr>
            <a:r>
              <a:rPr lang="en-US" sz="1300" b="1" dirty="0">
                <a:solidFill>
                  <a:srgbClr val="3A9E78"/>
                </a:solidFill>
                <a:latin typeface="Calibri" pitchFamily="34" charset="0"/>
                <a:ea typeface="Calibri" pitchFamily="34" charset="-122"/>
                <a:cs typeface="Calibri" pitchFamily="34" charset="-120"/>
              </a:rPr>
              <a:t>A problem</a:t>
            </a:r>
            <a:endParaRPr lang="en-US" sz="1300" dirty="0"/>
          </a:p>
        </p:txBody>
      </p:sp>
      <p:sp>
        <p:nvSpPr>
          <p:cNvPr id="12" name="Shape 9"/>
          <p:cNvSpPr/>
          <p:nvPr/>
        </p:nvSpPr>
        <p:spPr>
          <a:xfrm>
            <a:off x="6035040" y="1426464"/>
            <a:ext cx="2606040" cy="457200"/>
          </a:xfrm>
          <a:prstGeom prst="roundRect">
            <a:avLst>
              <a:gd name="adj" fmla="val 50000"/>
            </a:avLst>
          </a:prstGeom>
          <a:solidFill>
            <a:srgbClr val="B85C6E">
              <a:alpha val="12000"/>
            </a:srgbClr>
          </a:solidFill>
          <a:ln w="12700">
            <a:solidFill>
              <a:srgbClr val="B85C6E"/>
            </a:solidFill>
            <a:prstDash val="solid"/>
          </a:ln>
        </p:spPr>
        <p:txBody>
          <a:bodyPr/>
          <a:lstStyle/>
          <a:p>
            <a:endParaRPr lang="es-ES"/>
          </a:p>
        </p:txBody>
      </p:sp>
      <p:sp>
        <p:nvSpPr>
          <p:cNvPr id="13" name="Text 10"/>
          <p:cNvSpPr/>
          <p:nvPr/>
        </p:nvSpPr>
        <p:spPr>
          <a:xfrm>
            <a:off x="6035040" y="1426464"/>
            <a:ext cx="2606040" cy="457200"/>
          </a:xfrm>
          <a:prstGeom prst="rect">
            <a:avLst/>
          </a:prstGeom>
          <a:noFill/>
          <a:ln/>
        </p:spPr>
        <p:txBody>
          <a:bodyPr wrap="square" lIns="0" tIns="0" rIns="0" bIns="0" rtlCol="0" anchor="ctr"/>
          <a:lstStyle/>
          <a:p>
            <a:pPr marL="0" indent="0" algn="ctr">
              <a:buNone/>
            </a:pPr>
            <a:r>
              <a:rPr lang="en-US" sz="1300" b="1" dirty="0">
                <a:solidFill>
                  <a:srgbClr val="B85C6E"/>
                </a:solidFill>
                <a:latin typeface="Calibri" pitchFamily="34" charset="0"/>
                <a:ea typeface="Calibri" pitchFamily="34" charset="-122"/>
                <a:cs typeface="Calibri" pitchFamily="34" charset="-120"/>
              </a:rPr>
              <a:t>A sport or game</a:t>
            </a:r>
            <a:endParaRPr lang="en-US" sz="1300" dirty="0"/>
          </a:p>
        </p:txBody>
      </p:sp>
      <p:sp>
        <p:nvSpPr>
          <p:cNvPr id="14" name="Shape 11"/>
          <p:cNvSpPr/>
          <p:nvPr/>
        </p:nvSpPr>
        <p:spPr>
          <a:xfrm>
            <a:off x="365760" y="2020824"/>
            <a:ext cx="2606040" cy="457200"/>
          </a:xfrm>
          <a:prstGeom prst="roundRect">
            <a:avLst>
              <a:gd name="adj" fmla="val 50000"/>
            </a:avLst>
          </a:prstGeom>
          <a:solidFill>
            <a:srgbClr val="7B6EAB">
              <a:alpha val="12000"/>
            </a:srgbClr>
          </a:solidFill>
          <a:ln w="12700">
            <a:solidFill>
              <a:srgbClr val="7B6EAB"/>
            </a:solidFill>
            <a:prstDash val="solid"/>
          </a:ln>
        </p:spPr>
        <p:txBody>
          <a:bodyPr/>
          <a:lstStyle/>
          <a:p>
            <a:endParaRPr lang="es-ES"/>
          </a:p>
        </p:txBody>
      </p:sp>
      <p:sp>
        <p:nvSpPr>
          <p:cNvPr id="15" name="Text 12"/>
          <p:cNvSpPr/>
          <p:nvPr/>
        </p:nvSpPr>
        <p:spPr>
          <a:xfrm>
            <a:off x="365760" y="2020824"/>
            <a:ext cx="2606040" cy="457200"/>
          </a:xfrm>
          <a:prstGeom prst="rect">
            <a:avLst/>
          </a:prstGeom>
          <a:noFill/>
          <a:ln/>
        </p:spPr>
        <p:txBody>
          <a:bodyPr wrap="square" lIns="0" tIns="0" rIns="0" bIns="0" rtlCol="0" anchor="ctr"/>
          <a:lstStyle/>
          <a:p>
            <a:pPr marL="0" indent="0" algn="ctr">
              <a:buNone/>
            </a:pPr>
            <a:r>
              <a:rPr lang="en-US" sz="1300" b="1" dirty="0">
                <a:solidFill>
                  <a:srgbClr val="7B6EAB"/>
                </a:solidFill>
                <a:latin typeface="Calibri" pitchFamily="34" charset="0"/>
                <a:ea typeface="Calibri" pitchFamily="34" charset="-122"/>
                <a:cs typeface="Calibri" pitchFamily="34" charset="-120"/>
              </a:rPr>
              <a:t>Travel</a:t>
            </a:r>
            <a:endParaRPr lang="en-US" sz="1300" dirty="0"/>
          </a:p>
        </p:txBody>
      </p:sp>
      <p:sp>
        <p:nvSpPr>
          <p:cNvPr id="16" name="Shape 13"/>
          <p:cNvSpPr/>
          <p:nvPr/>
        </p:nvSpPr>
        <p:spPr>
          <a:xfrm>
            <a:off x="3200400" y="2020824"/>
            <a:ext cx="2606040" cy="457200"/>
          </a:xfrm>
          <a:prstGeom prst="roundRect">
            <a:avLst>
              <a:gd name="adj" fmla="val 50000"/>
            </a:avLst>
          </a:prstGeom>
          <a:solidFill>
            <a:srgbClr val="C0793A">
              <a:alpha val="12000"/>
            </a:srgbClr>
          </a:solidFill>
          <a:ln w="12700">
            <a:solidFill>
              <a:srgbClr val="C0793A"/>
            </a:solidFill>
            <a:prstDash val="solid"/>
          </a:ln>
        </p:spPr>
        <p:txBody>
          <a:bodyPr/>
          <a:lstStyle/>
          <a:p>
            <a:endParaRPr lang="es-ES"/>
          </a:p>
        </p:txBody>
      </p:sp>
      <p:sp>
        <p:nvSpPr>
          <p:cNvPr id="17" name="Text 14"/>
          <p:cNvSpPr/>
          <p:nvPr/>
        </p:nvSpPr>
        <p:spPr>
          <a:xfrm>
            <a:off x="3200400" y="2020824"/>
            <a:ext cx="2606040" cy="457200"/>
          </a:xfrm>
          <a:prstGeom prst="rect">
            <a:avLst/>
          </a:prstGeom>
          <a:noFill/>
          <a:ln/>
        </p:spPr>
        <p:txBody>
          <a:bodyPr wrap="square" lIns="0" tIns="0" rIns="0" bIns="0" rtlCol="0" anchor="ctr"/>
          <a:lstStyle/>
          <a:p>
            <a:pPr marL="0" indent="0" algn="ctr">
              <a:buNone/>
            </a:pPr>
            <a:r>
              <a:rPr lang="en-US" sz="1300" b="1" dirty="0">
                <a:solidFill>
                  <a:srgbClr val="C0793A"/>
                </a:solidFill>
                <a:latin typeface="Calibri" pitchFamily="34" charset="0"/>
                <a:ea typeface="Calibri" pitchFamily="34" charset="-122"/>
                <a:cs typeface="Calibri" pitchFamily="34" charset="-120"/>
              </a:rPr>
              <a:t>A memory</a:t>
            </a:r>
            <a:endParaRPr lang="en-US" sz="1300" dirty="0"/>
          </a:p>
        </p:txBody>
      </p:sp>
      <p:sp>
        <p:nvSpPr>
          <p:cNvPr id="18" name="Shape 15"/>
          <p:cNvSpPr/>
          <p:nvPr/>
        </p:nvSpPr>
        <p:spPr>
          <a:xfrm>
            <a:off x="6035040" y="2020824"/>
            <a:ext cx="2606040" cy="457200"/>
          </a:xfrm>
          <a:prstGeom prst="roundRect">
            <a:avLst>
              <a:gd name="adj" fmla="val 50000"/>
            </a:avLst>
          </a:prstGeom>
          <a:solidFill>
            <a:srgbClr val="4A7CAB">
              <a:alpha val="12000"/>
            </a:srgbClr>
          </a:solidFill>
          <a:ln w="12700">
            <a:solidFill>
              <a:srgbClr val="4A7CAB"/>
            </a:solidFill>
            <a:prstDash val="solid"/>
          </a:ln>
        </p:spPr>
        <p:txBody>
          <a:bodyPr/>
          <a:lstStyle/>
          <a:p>
            <a:endParaRPr lang="es-ES"/>
          </a:p>
        </p:txBody>
      </p:sp>
      <p:sp>
        <p:nvSpPr>
          <p:cNvPr id="19" name="Text 16"/>
          <p:cNvSpPr/>
          <p:nvPr/>
        </p:nvSpPr>
        <p:spPr>
          <a:xfrm>
            <a:off x="6035040" y="2020824"/>
            <a:ext cx="2606040" cy="457200"/>
          </a:xfrm>
          <a:prstGeom prst="rect">
            <a:avLst/>
          </a:prstGeom>
          <a:noFill/>
          <a:ln/>
        </p:spPr>
        <p:txBody>
          <a:bodyPr wrap="square" lIns="0" tIns="0" rIns="0" bIns="0" rtlCol="0" anchor="ctr"/>
          <a:lstStyle/>
          <a:p>
            <a:pPr marL="0" indent="0" algn="ctr">
              <a:buNone/>
            </a:pPr>
            <a:r>
              <a:rPr lang="en-US" sz="1300" b="1" dirty="0">
                <a:solidFill>
                  <a:srgbClr val="4A7CAB"/>
                </a:solidFill>
                <a:latin typeface="Calibri" pitchFamily="34" charset="0"/>
                <a:ea typeface="Calibri" pitchFamily="34" charset="-122"/>
                <a:cs typeface="Calibri" pitchFamily="34" charset="-120"/>
              </a:rPr>
              <a:t>Television</a:t>
            </a:r>
            <a:endParaRPr lang="en-US" sz="1300" dirty="0"/>
          </a:p>
        </p:txBody>
      </p:sp>
      <p:sp>
        <p:nvSpPr>
          <p:cNvPr id="20" name="Shape 17"/>
          <p:cNvSpPr/>
          <p:nvPr/>
        </p:nvSpPr>
        <p:spPr>
          <a:xfrm>
            <a:off x="365760" y="2615184"/>
            <a:ext cx="2606040" cy="457200"/>
          </a:xfrm>
          <a:prstGeom prst="roundRect">
            <a:avLst>
              <a:gd name="adj" fmla="val 50000"/>
            </a:avLst>
          </a:prstGeom>
          <a:solidFill>
            <a:srgbClr val="2A7A50">
              <a:alpha val="12000"/>
            </a:srgbClr>
          </a:solidFill>
          <a:ln w="12700">
            <a:solidFill>
              <a:srgbClr val="2A7A50"/>
            </a:solidFill>
            <a:prstDash val="solid"/>
          </a:ln>
        </p:spPr>
        <p:txBody>
          <a:bodyPr/>
          <a:lstStyle/>
          <a:p>
            <a:endParaRPr lang="es-ES"/>
          </a:p>
        </p:txBody>
      </p:sp>
      <p:sp>
        <p:nvSpPr>
          <p:cNvPr id="21" name="Text 18"/>
          <p:cNvSpPr/>
          <p:nvPr/>
        </p:nvSpPr>
        <p:spPr>
          <a:xfrm>
            <a:off x="365760" y="2615184"/>
            <a:ext cx="2606040" cy="457200"/>
          </a:xfrm>
          <a:prstGeom prst="rect">
            <a:avLst/>
          </a:prstGeom>
          <a:noFill/>
          <a:ln/>
        </p:spPr>
        <p:txBody>
          <a:bodyPr wrap="square" lIns="0" tIns="0" rIns="0" bIns="0" rtlCol="0" anchor="ctr"/>
          <a:lstStyle/>
          <a:p>
            <a:pPr marL="0" indent="0" algn="ctr">
              <a:buNone/>
            </a:pPr>
            <a:r>
              <a:rPr lang="en-US" sz="1300" b="1" dirty="0">
                <a:solidFill>
                  <a:srgbClr val="2A7A50"/>
                </a:solidFill>
                <a:latin typeface="Calibri" pitchFamily="34" charset="0"/>
                <a:ea typeface="Calibri" pitchFamily="34" charset="-122"/>
                <a:cs typeface="Calibri" pitchFamily="34" charset="-120"/>
              </a:rPr>
              <a:t>Education</a:t>
            </a:r>
            <a:endParaRPr lang="en-US" sz="1300" dirty="0"/>
          </a:p>
        </p:txBody>
      </p:sp>
      <p:sp>
        <p:nvSpPr>
          <p:cNvPr id="22" name="Shape 19"/>
          <p:cNvSpPr/>
          <p:nvPr/>
        </p:nvSpPr>
        <p:spPr>
          <a:xfrm>
            <a:off x="3200400" y="2615184"/>
            <a:ext cx="2606040" cy="457200"/>
          </a:xfrm>
          <a:prstGeom prst="roundRect">
            <a:avLst>
              <a:gd name="adj" fmla="val 50000"/>
            </a:avLst>
          </a:prstGeom>
          <a:solidFill>
            <a:srgbClr val="B85C6E">
              <a:alpha val="12000"/>
            </a:srgbClr>
          </a:solidFill>
          <a:ln w="12700">
            <a:solidFill>
              <a:srgbClr val="B85C6E"/>
            </a:solidFill>
            <a:prstDash val="solid"/>
          </a:ln>
        </p:spPr>
        <p:txBody>
          <a:bodyPr/>
          <a:lstStyle/>
          <a:p>
            <a:endParaRPr lang="es-ES"/>
          </a:p>
        </p:txBody>
      </p:sp>
      <p:sp>
        <p:nvSpPr>
          <p:cNvPr id="23" name="Text 20"/>
          <p:cNvSpPr/>
          <p:nvPr/>
        </p:nvSpPr>
        <p:spPr>
          <a:xfrm>
            <a:off x="3200400" y="2615184"/>
            <a:ext cx="2606040" cy="457200"/>
          </a:xfrm>
          <a:prstGeom prst="rect">
            <a:avLst/>
          </a:prstGeom>
          <a:noFill/>
          <a:ln/>
        </p:spPr>
        <p:txBody>
          <a:bodyPr wrap="square" lIns="0" tIns="0" rIns="0" bIns="0" rtlCol="0" anchor="ctr"/>
          <a:lstStyle/>
          <a:p>
            <a:pPr marL="0" indent="0" algn="ctr">
              <a:buNone/>
            </a:pPr>
            <a:r>
              <a:rPr lang="en-US" sz="1300" b="1" dirty="0">
                <a:solidFill>
                  <a:srgbClr val="B85C6E"/>
                </a:solidFill>
                <a:latin typeface="Calibri" pitchFamily="34" charset="0"/>
                <a:ea typeface="Calibri" pitchFamily="34" charset="-122"/>
                <a:cs typeface="Calibri" pitchFamily="34" charset="-120"/>
              </a:rPr>
              <a:t>A fear</a:t>
            </a:r>
            <a:endParaRPr lang="en-US" sz="1300" dirty="0"/>
          </a:p>
        </p:txBody>
      </p:sp>
      <p:sp>
        <p:nvSpPr>
          <p:cNvPr id="24" name="Shape 21"/>
          <p:cNvSpPr/>
          <p:nvPr/>
        </p:nvSpPr>
        <p:spPr>
          <a:xfrm>
            <a:off x="6035040" y="2615184"/>
            <a:ext cx="2606040" cy="457200"/>
          </a:xfrm>
          <a:prstGeom prst="roundRect">
            <a:avLst>
              <a:gd name="adj" fmla="val 50000"/>
            </a:avLst>
          </a:prstGeom>
          <a:solidFill>
            <a:srgbClr val="2B8CA8">
              <a:alpha val="12000"/>
            </a:srgbClr>
          </a:solidFill>
          <a:ln w="12700">
            <a:solidFill>
              <a:srgbClr val="2B8CA8"/>
            </a:solidFill>
            <a:prstDash val="solid"/>
          </a:ln>
        </p:spPr>
        <p:txBody>
          <a:bodyPr/>
          <a:lstStyle/>
          <a:p>
            <a:endParaRPr lang="es-ES"/>
          </a:p>
        </p:txBody>
      </p:sp>
      <p:sp>
        <p:nvSpPr>
          <p:cNvPr id="25" name="Text 22"/>
          <p:cNvSpPr/>
          <p:nvPr/>
        </p:nvSpPr>
        <p:spPr>
          <a:xfrm>
            <a:off x="6035040" y="2615184"/>
            <a:ext cx="2606040" cy="457200"/>
          </a:xfrm>
          <a:prstGeom prst="rect">
            <a:avLst/>
          </a:prstGeom>
          <a:noFill/>
          <a:ln/>
        </p:spPr>
        <p:txBody>
          <a:bodyPr wrap="square" lIns="0" tIns="0" rIns="0" bIns="0" rtlCol="0" anchor="ctr"/>
          <a:lstStyle/>
          <a:p>
            <a:pPr marL="0" indent="0" algn="ctr">
              <a:buNone/>
            </a:pPr>
            <a:r>
              <a:rPr lang="en-US" sz="1300" b="1" dirty="0">
                <a:solidFill>
                  <a:srgbClr val="2B8CA8"/>
                </a:solidFill>
                <a:latin typeface="Calibri" pitchFamily="34" charset="0"/>
                <a:ea typeface="Calibri" pitchFamily="34" charset="-122"/>
                <a:cs typeface="Calibri" pitchFamily="34" charset="-120"/>
              </a:rPr>
              <a:t>Automobiles</a:t>
            </a:r>
            <a:endParaRPr lang="en-US" sz="1300" dirty="0"/>
          </a:p>
        </p:txBody>
      </p:sp>
      <p:sp>
        <p:nvSpPr>
          <p:cNvPr id="26" name="Text 23"/>
          <p:cNvSpPr/>
          <p:nvPr/>
        </p:nvSpPr>
        <p:spPr>
          <a:xfrm>
            <a:off x="457200" y="3328416"/>
            <a:ext cx="8229600" cy="292608"/>
          </a:xfrm>
          <a:prstGeom prst="rect">
            <a:avLst/>
          </a:prstGeom>
          <a:noFill/>
          <a:ln/>
        </p:spPr>
        <p:txBody>
          <a:bodyPr wrap="square" lIns="0" tIns="0" rIns="0" bIns="0" rtlCol="0" anchor="ctr"/>
          <a:lstStyle/>
          <a:p>
            <a:pPr marL="0" indent="0">
              <a:buNone/>
            </a:pPr>
            <a:r>
              <a:rPr lang="en-US" sz="1200" b="1" dirty="0">
                <a:solidFill>
                  <a:srgbClr val="0B5A72"/>
                </a:solidFill>
                <a:latin typeface="Calibri" pitchFamily="34" charset="0"/>
                <a:ea typeface="Calibri" pitchFamily="34" charset="-122"/>
                <a:cs typeface="Calibri" pitchFamily="34" charset="-120"/>
              </a:rPr>
              <a:t>My chosen topic: _________________________</a:t>
            </a:r>
            <a:endParaRPr lang="en-US" sz="1200" dirty="0"/>
          </a:p>
        </p:txBody>
      </p:sp>
      <p:sp>
        <p:nvSpPr>
          <p:cNvPr id="27" name="Text 24"/>
          <p:cNvSpPr/>
          <p:nvPr/>
        </p:nvSpPr>
        <p:spPr>
          <a:xfrm>
            <a:off x="457200" y="3675888"/>
            <a:ext cx="8229600" cy="256032"/>
          </a:xfrm>
          <a:prstGeom prst="rect">
            <a:avLst/>
          </a:prstGeom>
          <a:noFill/>
          <a:ln/>
        </p:spPr>
        <p:txBody>
          <a:bodyPr wrap="square" lIns="0" tIns="0" rIns="0" bIns="0" rtlCol="0" anchor="ctr"/>
          <a:lstStyle/>
          <a:p>
            <a:pPr marL="0" indent="0">
              <a:buNone/>
            </a:pPr>
            <a:r>
              <a:rPr lang="en-US" sz="1200" b="1" dirty="0">
                <a:solidFill>
                  <a:srgbClr val="0B5A72"/>
                </a:solidFill>
                <a:latin typeface="Calibri" pitchFamily="34" charset="0"/>
                <a:ea typeface="Calibri" pitchFamily="34" charset="-122"/>
                <a:cs typeface="Calibri" pitchFamily="34" charset="-120"/>
              </a:rPr>
              <a:t>My brainstorm list:</a:t>
            </a:r>
            <a:endParaRPr lang="en-US" sz="1200" dirty="0"/>
          </a:p>
        </p:txBody>
      </p:sp>
      <p:sp>
        <p:nvSpPr>
          <p:cNvPr id="28" name="Shape 25"/>
          <p:cNvSpPr/>
          <p:nvPr/>
        </p:nvSpPr>
        <p:spPr>
          <a:xfrm>
            <a:off x="457200" y="3977640"/>
            <a:ext cx="8046720" cy="0"/>
          </a:xfrm>
          <a:prstGeom prst="line">
            <a:avLst/>
          </a:prstGeom>
          <a:noFill/>
          <a:ln w="12700">
            <a:solidFill>
              <a:srgbClr val="C8D8E0"/>
            </a:solidFill>
            <a:prstDash val="solid"/>
          </a:ln>
        </p:spPr>
        <p:txBody>
          <a:bodyPr/>
          <a:lstStyle/>
          <a:p>
            <a:endParaRPr lang="es-ES"/>
          </a:p>
        </p:txBody>
      </p:sp>
      <p:sp>
        <p:nvSpPr>
          <p:cNvPr id="29" name="Shape 26"/>
          <p:cNvSpPr/>
          <p:nvPr/>
        </p:nvSpPr>
        <p:spPr>
          <a:xfrm>
            <a:off x="457200" y="4361688"/>
            <a:ext cx="8046720" cy="0"/>
          </a:xfrm>
          <a:prstGeom prst="line">
            <a:avLst/>
          </a:prstGeom>
          <a:noFill/>
          <a:ln w="12700">
            <a:solidFill>
              <a:srgbClr val="C8D8E0"/>
            </a:solidFill>
            <a:prstDash val="solid"/>
          </a:ln>
        </p:spPr>
        <p:txBody>
          <a:bodyPr/>
          <a:lstStyle/>
          <a:p>
            <a:endParaRPr lang="es-ES"/>
          </a:p>
        </p:txBody>
      </p:sp>
      <p:sp>
        <p:nvSpPr>
          <p:cNvPr id="30" name="Shape 27"/>
          <p:cNvSpPr/>
          <p:nvPr/>
        </p:nvSpPr>
        <p:spPr>
          <a:xfrm>
            <a:off x="457200" y="4745736"/>
            <a:ext cx="8046720" cy="0"/>
          </a:xfrm>
          <a:prstGeom prst="line">
            <a:avLst/>
          </a:prstGeom>
          <a:noFill/>
          <a:ln w="12700">
            <a:solidFill>
              <a:srgbClr val="C8D8E0"/>
            </a:solidFill>
            <a:prstDash val="solid"/>
          </a:ln>
        </p:spPr>
        <p:txBody>
          <a:bodyPr/>
          <a:lstStyle/>
          <a:p>
            <a:endParaRPr lang="es-ES"/>
          </a:p>
        </p:txBody>
      </p:sp>
      <p:sp>
        <p:nvSpPr>
          <p:cNvPr id="31" name="Text 28"/>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32" name="Text 29"/>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33" name="Text 30"/>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7</a:t>
            </a:r>
            <a:endParaRPr lang="en-US" sz="900" dirty="0"/>
          </a:p>
        </p:txBody>
      </p:sp>
      <p:pic>
        <p:nvPicPr>
          <p:cNvPr id="37" name="Audio 36">
            <a:hlinkClick r:id="" action="ppaction://media"/>
            <a:extLst>
              <a:ext uri="{FF2B5EF4-FFF2-40B4-BE49-F238E27FC236}">
                <a16:creationId xmlns:a16="http://schemas.microsoft.com/office/drawing/2014/main" id="{BAA210E3-CECA-76C2-40E2-BA9344918B0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6289"/>
    </mc:Choice>
    <mc:Fallback>
      <p:transition spd="slow" advTm="26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Text 0"/>
          <p:cNvSpPr/>
          <p:nvPr/>
        </p:nvSpPr>
        <p:spPr>
          <a:xfrm>
            <a:off x="457200" y="228600"/>
            <a:ext cx="5486400" cy="548640"/>
          </a:xfrm>
          <a:prstGeom prst="rect">
            <a:avLst/>
          </a:prstGeom>
          <a:noFill/>
          <a:ln/>
        </p:spPr>
        <p:txBody>
          <a:bodyPr wrap="square" lIns="0" tIns="0" rIns="0" bIns="0" rtlCol="0" anchor="ctr"/>
          <a:lstStyle/>
          <a:p>
            <a:pPr marL="0" indent="0">
              <a:buNone/>
            </a:pPr>
            <a:r>
              <a:rPr lang="en-US" sz="2800" b="1" dirty="0">
                <a:solidFill>
                  <a:srgbClr val="0B5A72"/>
                </a:solidFill>
                <a:latin typeface="Cambria" pitchFamily="34" charset="0"/>
                <a:ea typeface="Cambria" pitchFamily="34" charset="-122"/>
                <a:cs typeface="Cambria" pitchFamily="34" charset="-120"/>
              </a:rPr>
              <a:t>Freewriting</a:t>
            </a:r>
            <a:endParaRPr lang="en-US" sz="2800" dirty="0"/>
          </a:p>
        </p:txBody>
      </p:sp>
      <p:sp>
        <p:nvSpPr>
          <p:cNvPr id="4" name="Text 1"/>
          <p:cNvSpPr/>
          <p:nvPr/>
        </p:nvSpPr>
        <p:spPr>
          <a:xfrm>
            <a:off x="457200" y="749808"/>
            <a:ext cx="4572000" cy="274320"/>
          </a:xfrm>
          <a:prstGeom prst="rect">
            <a:avLst/>
          </a:prstGeom>
          <a:noFill/>
          <a:ln/>
        </p:spPr>
        <p:txBody>
          <a:bodyPr wrap="square" lIns="0" tIns="0" rIns="0" bIns="0" rtlCol="0" anchor="ctr"/>
          <a:lstStyle/>
          <a:p>
            <a:pPr marL="0" indent="0">
              <a:buNone/>
            </a:pPr>
            <a:r>
              <a:rPr lang="en-US" sz="1200" i="1" dirty="0">
                <a:solidFill>
                  <a:srgbClr val="4A6572"/>
                </a:solidFill>
                <a:latin typeface="Calibri" pitchFamily="34" charset="0"/>
                <a:ea typeface="Calibri" pitchFamily="34" charset="-122"/>
                <a:cs typeface="Calibri" pitchFamily="34" charset="-120"/>
              </a:rPr>
              <a:t>Prewriting Technique 2</a:t>
            </a:r>
            <a:endParaRPr lang="en-US" sz="1200" dirty="0"/>
          </a:p>
        </p:txBody>
      </p:sp>
      <p:sp>
        <p:nvSpPr>
          <p:cNvPr id="5" name="Text 2"/>
          <p:cNvSpPr/>
          <p:nvPr/>
        </p:nvSpPr>
        <p:spPr>
          <a:xfrm>
            <a:off x="457200" y="1078992"/>
            <a:ext cx="5029200" cy="502920"/>
          </a:xfrm>
          <a:prstGeom prst="rect">
            <a:avLst/>
          </a:prstGeom>
          <a:noFill/>
          <a:ln/>
        </p:spPr>
        <p:txBody>
          <a:bodyPr wrap="square" rtlCol="0" anchor="ctr"/>
          <a:lstStyle/>
          <a:p>
            <a:pPr marL="0" indent="0">
              <a:buNone/>
            </a:pPr>
            <a:r>
              <a:rPr lang="en-US" sz="1300" dirty="0">
                <a:solidFill>
                  <a:srgbClr val="4A6572"/>
                </a:solidFill>
                <a:latin typeface="Calibri" pitchFamily="34" charset="0"/>
                <a:ea typeface="Calibri" pitchFamily="34" charset="-122"/>
                <a:cs typeface="Calibri" pitchFamily="34" charset="-120"/>
              </a:rPr>
              <a:t>Freewriting means writing without stopping — whatever comes to mind, without worrying about grammar.</a:t>
            </a:r>
            <a:endParaRPr lang="en-US" sz="1300" dirty="0"/>
          </a:p>
        </p:txBody>
      </p:sp>
      <p:sp>
        <p:nvSpPr>
          <p:cNvPr id="6" name="Shape 3"/>
          <p:cNvSpPr/>
          <p:nvPr/>
        </p:nvSpPr>
        <p:spPr>
          <a:xfrm>
            <a:off x="365760" y="1737360"/>
            <a:ext cx="2697480" cy="1417320"/>
          </a:xfrm>
          <a:prstGeom prst="roundRect">
            <a:avLst>
              <a:gd name="adj" fmla="val 7742"/>
            </a:avLst>
          </a:prstGeom>
          <a:solidFill>
            <a:srgbClr val="F2FAF5"/>
          </a:solidFill>
          <a:ln w="12700">
            <a:solidFill>
              <a:srgbClr val="B2DFC8"/>
            </a:solidFill>
            <a:prstDash val="solid"/>
          </a:ln>
        </p:spPr>
        <p:txBody>
          <a:bodyPr/>
          <a:lstStyle/>
          <a:p>
            <a:endParaRPr lang="es-ES"/>
          </a:p>
        </p:txBody>
      </p:sp>
      <p:sp>
        <p:nvSpPr>
          <p:cNvPr id="7" name="Text 4"/>
          <p:cNvSpPr/>
          <p:nvPr/>
        </p:nvSpPr>
        <p:spPr>
          <a:xfrm>
            <a:off x="502920" y="1810512"/>
            <a:ext cx="2468880" cy="347472"/>
          </a:xfrm>
          <a:prstGeom prst="rect">
            <a:avLst/>
          </a:prstGeom>
          <a:noFill/>
          <a:ln/>
        </p:spPr>
        <p:txBody>
          <a:bodyPr wrap="square" lIns="0" tIns="0" rIns="0" bIns="0" rtlCol="0" anchor="ctr"/>
          <a:lstStyle/>
          <a:p>
            <a:pPr marL="0" indent="0">
              <a:buNone/>
            </a:pPr>
            <a:r>
              <a:rPr lang="en-US" sz="1300" b="1" dirty="0">
                <a:solidFill>
                  <a:srgbClr val="2A7A50"/>
                </a:solidFill>
                <a:latin typeface="Cambria" pitchFamily="34" charset="0"/>
                <a:ea typeface="Cambria" pitchFamily="34" charset="-122"/>
                <a:cs typeface="Cambria" pitchFamily="34" charset="-120"/>
              </a:rPr>
              <a:t>⏱  Set a goal</a:t>
            </a:r>
            <a:endParaRPr lang="en-US" sz="1300" dirty="0"/>
          </a:p>
        </p:txBody>
      </p:sp>
      <p:sp>
        <p:nvSpPr>
          <p:cNvPr id="8" name="Text 5"/>
          <p:cNvSpPr/>
          <p:nvPr/>
        </p:nvSpPr>
        <p:spPr>
          <a:xfrm>
            <a:off x="502920" y="2176272"/>
            <a:ext cx="2468880" cy="868680"/>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Choose a time limit (e.g. 15 min) or a page count. Write continuously until you reach it.</a:t>
            </a:r>
            <a:endParaRPr lang="en-US" sz="1200" dirty="0"/>
          </a:p>
        </p:txBody>
      </p:sp>
      <p:sp>
        <p:nvSpPr>
          <p:cNvPr id="9" name="Shape 6"/>
          <p:cNvSpPr/>
          <p:nvPr/>
        </p:nvSpPr>
        <p:spPr>
          <a:xfrm>
            <a:off x="3291840" y="1737360"/>
            <a:ext cx="2697480" cy="1417320"/>
          </a:xfrm>
          <a:prstGeom prst="roundRect">
            <a:avLst>
              <a:gd name="adj" fmla="val 7742"/>
            </a:avLst>
          </a:prstGeom>
          <a:solidFill>
            <a:srgbClr val="F2FAF5"/>
          </a:solidFill>
          <a:ln w="12700">
            <a:solidFill>
              <a:srgbClr val="B2DFC8"/>
            </a:solidFill>
            <a:prstDash val="solid"/>
          </a:ln>
        </p:spPr>
        <p:txBody>
          <a:bodyPr/>
          <a:lstStyle/>
          <a:p>
            <a:endParaRPr lang="es-ES"/>
          </a:p>
        </p:txBody>
      </p:sp>
      <p:sp>
        <p:nvSpPr>
          <p:cNvPr id="10" name="Text 7"/>
          <p:cNvSpPr/>
          <p:nvPr/>
        </p:nvSpPr>
        <p:spPr>
          <a:xfrm>
            <a:off x="3429000" y="1810512"/>
            <a:ext cx="2468880" cy="347472"/>
          </a:xfrm>
          <a:prstGeom prst="rect">
            <a:avLst/>
          </a:prstGeom>
          <a:noFill/>
          <a:ln/>
        </p:spPr>
        <p:txBody>
          <a:bodyPr wrap="square" lIns="0" tIns="0" rIns="0" bIns="0" rtlCol="0" anchor="ctr"/>
          <a:lstStyle/>
          <a:p>
            <a:pPr marL="0" indent="0">
              <a:buNone/>
            </a:pPr>
            <a:r>
              <a:rPr lang="en-US" sz="1300" b="1" dirty="0">
                <a:solidFill>
                  <a:srgbClr val="2A7A50"/>
                </a:solidFill>
                <a:latin typeface="Cambria" pitchFamily="34" charset="0"/>
                <a:ea typeface="Cambria" pitchFamily="34" charset="-122"/>
                <a:cs typeface="Cambria" pitchFamily="34" charset="-120"/>
              </a:rPr>
              <a:t>🚫  Do not censor</a:t>
            </a:r>
            <a:endParaRPr lang="en-US" sz="1300" dirty="0"/>
          </a:p>
        </p:txBody>
      </p:sp>
      <p:sp>
        <p:nvSpPr>
          <p:cNvPr id="11" name="Text 8"/>
          <p:cNvSpPr/>
          <p:nvPr/>
        </p:nvSpPr>
        <p:spPr>
          <a:xfrm>
            <a:off x="3429000" y="2176272"/>
            <a:ext cx="2468880" cy="868680"/>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Do not cross anything out or judge your thoughts. Let ideas flow freely.</a:t>
            </a:r>
            <a:endParaRPr lang="en-US" sz="1200" dirty="0"/>
          </a:p>
        </p:txBody>
      </p:sp>
      <p:sp>
        <p:nvSpPr>
          <p:cNvPr id="12" name="Shape 9"/>
          <p:cNvSpPr/>
          <p:nvPr/>
        </p:nvSpPr>
        <p:spPr>
          <a:xfrm>
            <a:off x="6217920" y="1737360"/>
            <a:ext cx="2697480" cy="1417320"/>
          </a:xfrm>
          <a:prstGeom prst="roundRect">
            <a:avLst>
              <a:gd name="adj" fmla="val 7742"/>
            </a:avLst>
          </a:prstGeom>
          <a:solidFill>
            <a:srgbClr val="F2FAF5"/>
          </a:solidFill>
          <a:ln w="12700">
            <a:solidFill>
              <a:srgbClr val="B2DFC8"/>
            </a:solidFill>
            <a:prstDash val="solid"/>
          </a:ln>
        </p:spPr>
        <p:txBody>
          <a:bodyPr/>
          <a:lstStyle/>
          <a:p>
            <a:endParaRPr lang="es-ES"/>
          </a:p>
        </p:txBody>
      </p:sp>
      <p:sp>
        <p:nvSpPr>
          <p:cNvPr id="13" name="Text 10"/>
          <p:cNvSpPr/>
          <p:nvPr/>
        </p:nvSpPr>
        <p:spPr>
          <a:xfrm>
            <a:off x="6355080" y="1810512"/>
            <a:ext cx="2468880" cy="347472"/>
          </a:xfrm>
          <a:prstGeom prst="rect">
            <a:avLst/>
          </a:prstGeom>
          <a:noFill/>
          <a:ln/>
        </p:spPr>
        <p:txBody>
          <a:bodyPr wrap="square" lIns="0" tIns="0" rIns="0" bIns="0" rtlCol="0" anchor="ctr"/>
          <a:lstStyle/>
          <a:p>
            <a:pPr marL="0" indent="0">
              <a:buNone/>
            </a:pPr>
            <a:r>
              <a:rPr lang="en-US" sz="1300" b="1" dirty="0">
                <a:solidFill>
                  <a:srgbClr val="2A7A50"/>
                </a:solidFill>
                <a:latin typeface="Cambria" pitchFamily="34" charset="0"/>
                <a:ea typeface="Cambria" pitchFamily="34" charset="-122"/>
                <a:cs typeface="Cambria" pitchFamily="34" charset="-120"/>
              </a:rPr>
              <a:t>🔍  Review afterwards</a:t>
            </a:r>
            <a:endParaRPr lang="en-US" sz="1300" dirty="0"/>
          </a:p>
        </p:txBody>
      </p:sp>
      <p:sp>
        <p:nvSpPr>
          <p:cNvPr id="14" name="Text 11"/>
          <p:cNvSpPr/>
          <p:nvPr/>
        </p:nvSpPr>
        <p:spPr>
          <a:xfrm>
            <a:off x="6355080" y="2176272"/>
            <a:ext cx="2468880" cy="868680"/>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Reread what you wrote. Look for interesting ideas that could fuel your writing.</a:t>
            </a:r>
            <a:endParaRPr lang="en-US" sz="1200" dirty="0"/>
          </a:p>
        </p:txBody>
      </p:sp>
      <p:sp>
        <p:nvSpPr>
          <p:cNvPr id="15" name="Shape 12"/>
          <p:cNvSpPr/>
          <p:nvPr/>
        </p:nvSpPr>
        <p:spPr>
          <a:xfrm>
            <a:off x="365760" y="3291840"/>
            <a:ext cx="8412480" cy="1508760"/>
          </a:xfrm>
          <a:prstGeom prst="roundRect">
            <a:avLst>
              <a:gd name="adj" fmla="val 6061"/>
            </a:avLst>
          </a:prstGeom>
          <a:solidFill>
            <a:srgbClr val="F7F7F7"/>
          </a:solidFill>
          <a:ln w="12700">
            <a:solidFill>
              <a:srgbClr val="DDDDDD"/>
            </a:solidFill>
            <a:prstDash val="solid"/>
          </a:ln>
        </p:spPr>
        <p:txBody>
          <a:bodyPr/>
          <a:lstStyle/>
          <a:p>
            <a:endParaRPr lang="es-ES"/>
          </a:p>
        </p:txBody>
      </p:sp>
      <p:sp>
        <p:nvSpPr>
          <p:cNvPr id="16" name="Text 13"/>
          <p:cNvSpPr/>
          <p:nvPr/>
        </p:nvSpPr>
        <p:spPr>
          <a:xfrm>
            <a:off x="548640" y="3364992"/>
            <a:ext cx="8046720" cy="292608"/>
          </a:xfrm>
          <a:prstGeom prst="rect">
            <a:avLst/>
          </a:prstGeom>
          <a:noFill/>
          <a:ln/>
        </p:spPr>
        <p:txBody>
          <a:bodyPr wrap="square" lIns="0" tIns="0" rIns="0" bIns="0" rtlCol="0" anchor="ctr"/>
          <a:lstStyle/>
          <a:p>
            <a:pPr marL="0" indent="0">
              <a:buNone/>
            </a:pPr>
            <a:r>
              <a:rPr lang="en-US" sz="1200" b="1" dirty="0">
                <a:solidFill>
                  <a:srgbClr val="0B5A72"/>
                </a:solidFill>
                <a:latin typeface="Cambria" pitchFamily="34" charset="0"/>
                <a:ea typeface="Cambria" pitchFamily="34" charset="-122"/>
                <a:cs typeface="Cambria" pitchFamily="34" charset="-120"/>
              </a:rPr>
              <a:t>Example — Freewriting on "A Memory"</a:t>
            </a:r>
            <a:endParaRPr lang="en-US" sz="1200" dirty="0"/>
          </a:p>
        </p:txBody>
      </p:sp>
      <p:sp>
        <p:nvSpPr>
          <p:cNvPr id="17" name="Text 14"/>
          <p:cNvSpPr/>
          <p:nvPr/>
        </p:nvSpPr>
        <p:spPr>
          <a:xfrm>
            <a:off x="548640" y="3675888"/>
            <a:ext cx="8046720" cy="1024128"/>
          </a:xfrm>
          <a:prstGeom prst="rect">
            <a:avLst/>
          </a:prstGeom>
          <a:noFill/>
          <a:ln/>
        </p:spPr>
        <p:txBody>
          <a:bodyPr wrap="square" rtlCol="0" anchor="ctr"/>
          <a:lstStyle/>
          <a:p>
            <a:pPr marL="0" indent="0">
              <a:buNone/>
            </a:pPr>
            <a:r>
              <a:rPr lang="en-US" sz="1100" i="1" dirty="0">
                <a:solidFill>
                  <a:srgbClr val="556677"/>
                </a:solidFill>
                <a:latin typeface="Calibri" pitchFamily="34" charset="0"/>
                <a:ea typeface="Calibri" pitchFamily="34" charset="-122"/>
                <a:cs typeface="Calibri" pitchFamily="34" charset="-120"/>
              </a:rPr>
              <a:t>"I remember a time I got lost. I was a little girl – maybe seven years old… I was wearing a blue dress and new shoes. The clerk was saying don't worry, it's OK, we'll find your mama. I was so scared. There were so many people around me and none of them was my mother."</a:t>
            </a:r>
            <a:endParaRPr lang="en-US" sz="1100" dirty="0"/>
          </a:p>
        </p:txBody>
      </p:sp>
      <p:sp>
        <p:nvSpPr>
          <p:cNvPr id="18" name="Text 15"/>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19" name="Text 16"/>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20" name="Text 17"/>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8</a:t>
            </a:r>
            <a:endParaRPr lang="en-US" sz="900" dirty="0"/>
          </a:p>
        </p:txBody>
      </p:sp>
      <p:pic>
        <p:nvPicPr>
          <p:cNvPr id="24" name="Audio 23">
            <a:hlinkClick r:id="" action="ppaction://media"/>
            <a:extLst>
              <a:ext uri="{FF2B5EF4-FFF2-40B4-BE49-F238E27FC236}">
                <a16:creationId xmlns:a16="http://schemas.microsoft.com/office/drawing/2014/main" id="{84C68217-797E-BAD1-619A-19179C88CB2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7947"/>
    </mc:Choice>
    <mc:Fallback>
      <p:transition spd="slow" advTm="27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7772400" y="137160"/>
            <a:ext cx="1188720" cy="594360"/>
          </a:xfrm>
          <a:prstGeom prst="rect">
            <a:avLst/>
          </a:prstGeom>
        </p:spPr>
      </p:pic>
      <p:sp>
        <p:nvSpPr>
          <p:cNvPr id="3" name="Shape 0"/>
          <p:cNvSpPr/>
          <p:nvPr/>
        </p:nvSpPr>
        <p:spPr>
          <a:xfrm>
            <a:off x="365760" y="164592"/>
            <a:ext cx="1463040" cy="411480"/>
          </a:xfrm>
          <a:prstGeom prst="roundRect">
            <a:avLst>
              <a:gd name="adj" fmla="val 48889"/>
            </a:avLst>
          </a:prstGeom>
          <a:solidFill>
            <a:srgbClr val="3A9E78"/>
          </a:solidFill>
          <a:ln w="12700">
            <a:solidFill>
              <a:srgbClr val="3A9E78"/>
            </a:solidFill>
            <a:prstDash val="solid"/>
          </a:ln>
        </p:spPr>
        <p:txBody>
          <a:bodyPr/>
          <a:lstStyle/>
          <a:p>
            <a:endParaRPr lang="es-ES"/>
          </a:p>
        </p:txBody>
      </p:sp>
      <p:sp>
        <p:nvSpPr>
          <p:cNvPr id="4" name="Text 1"/>
          <p:cNvSpPr/>
          <p:nvPr/>
        </p:nvSpPr>
        <p:spPr>
          <a:xfrm>
            <a:off x="365760" y="164592"/>
            <a:ext cx="1463040" cy="411480"/>
          </a:xfrm>
          <a:prstGeom prst="rect">
            <a:avLst/>
          </a:prstGeom>
          <a:noFill/>
          <a:ln/>
        </p:spPr>
        <p:txBody>
          <a:bodyPr wrap="square" lIns="0" tIns="0" rIns="0" bIns="0" rtlCol="0" anchor="ctr"/>
          <a:lstStyle/>
          <a:p>
            <a:pPr marL="0" indent="0" algn="ctr">
              <a:buNone/>
            </a:pPr>
            <a:r>
              <a:rPr lang="en-US" sz="1300" b="1" dirty="0">
                <a:solidFill>
                  <a:srgbClr val="FFFFFF"/>
                </a:solidFill>
                <a:latin typeface="Calibri" pitchFamily="34" charset="0"/>
                <a:ea typeface="Calibri" pitchFamily="34" charset="-122"/>
                <a:cs typeface="Calibri" pitchFamily="34" charset="-120"/>
              </a:rPr>
              <a:t>Exercise 2</a:t>
            </a:r>
            <a:endParaRPr lang="en-US" sz="1300" dirty="0"/>
          </a:p>
        </p:txBody>
      </p:sp>
      <p:sp>
        <p:nvSpPr>
          <p:cNvPr id="5" name="Text 2"/>
          <p:cNvSpPr/>
          <p:nvPr/>
        </p:nvSpPr>
        <p:spPr>
          <a:xfrm>
            <a:off x="2011680" y="201168"/>
            <a:ext cx="6766560" cy="347472"/>
          </a:xfrm>
          <a:prstGeom prst="rect">
            <a:avLst/>
          </a:prstGeom>
          <a:noFill/>
          <a:ln/>
        </p:spPr>
        <p:txBody>
          <a:bodyPr wrap="square" lIns="0" tIns="0" rIns="0" bIns="0" rtlCol="0" anchor="ctr"/>
          <a:lstStyle/>
          <a:p>
            <a:pPr marL="0" indent="0">
              <a:buNone/>
            </a:pPr>
            <a:r>
              <a:rPr lang="en-US" sz="2000" b="1" dirty="0">
                <a:solidFill>
                  <a:srgbClr val="0B5A72"/>
                </a:solidFill>
                <a:latin typeface="Cambria" pitchFamily="34" charset="0"/>
                <a:ea typeface="Cambria" pitchFamily="34" charset="-122"/>
                <a:cs typeface="Cambria" pitchFamily="34" charset="-120"/>
              </a:rPr>
              <a:t>Freewriting Practice</a:t>
            </a:r>
            <a:endParaRPr lang="en-US" sz="2000" dirty="0"/>
          </a:p>
        </p:txBody>
      </p:sp>
      <p:sp>
        <p:nvSpPr>
          <p:cNvPr id="6" name="Shape 3"/>
          <p:cNvSpPr/>
          <p:nvPr/>
        </p:nvSpPr>
        <p:spPr>
          <a:xfrm>
            <a:off x="365760" y="685800"/>
            <a:ext cx="8412480" cy="594360"/>
          </a:xfrm>
          <a:prstGeom prst="roundRect">
            <a:avLst>
              <a:gd name="adj" fmla="val 15385"/>
            </a:avLst>
          </a:prstGeom>
          <a:solidFill>
            <a:srgbClr val="3A9E78">
              <a:alpha val="10000"/>
            </a:srgbClr>
          </a:solidFill>
          <a:ln w="12700">
            <a:solidFill>
              <a:srgbClr val="3A9E78">
                <a:alpha val="50000"/>
              </a:srgbClr>
            </a:solidFill>
            <a:prstDash val="solid"/>
          </a:ln>
        </p:spPr>
        <p:txBody>
          <a:bodyPr/>
          <a:lstStyle/>
          <a:p>
            <a:endParaRPr lang="es-ES"/>
          </a:p>
        </p:txBody>
      </p:sp>
      <p:sp>
        <p:nvSpPr>
          <p:cNvPr id="7" name="Text 4"/>
          <p:cNvSpPr/>
          <p:nvPr/>
        </p:nvSpPr>
        <p:spPr>
          <a:xfrm>
            <a:off x="548640" y="713232"/>
            <a:ext cx="8046720" cy="512064"/>
          </a:xfrm>
          <a:prstGeom prst="rect">
            <a:avLst/>
          </a:prstGeom>
          <a:noFill/>
          <a:ln/>
        </p:spPr>
        <p:txBody>
          <a:bodyPr wrap="square" rtlCol="0" anchor="ctr"/>
          <a:lstStyle/>
          <a:p>
            <a:pPr marL="0" indent="0">
              <a:buNone/>
            </a:pPr>
            <a:r>
              <a:rPr lang="en-US" sz="1200" dirty="0">
                <a:solidFill>
                  <a:srgbClr val="334455"/>
                </a:solidFill>
                <a:latin typeface="Calibri" pitchFamily="34" charset="0"/>
                <a:ea typeface="Calibri" pitchFamily="34" charset="-122"/>
                <a:cs typeface="Calibri" pitchFamily="34" charset="-120"/>
              </a:rPr>
              <a:t>Choose ONE topic below. Freewrite for 5 minutes — do not stop, cross out, or correct. Write whatever comes to mind without judging your ideas. Then read what you wrote and circle any interesting ideas.</a:t>
            </a:r>
            <a:endParaRPr lang="en-US" sz="1200" dirty="0"/>
          </a:p>
        </p:txBody>
      </p:sp>
      <p:sp>
        <p:nvSpPr>
          <p:cNvPr id="8" name="Shape 5"/>
          <p:cNvSpPr/>
          <p:nvPr/>
        </p:nvSpPr>
        <p:spPr>
          <a:xfrm>
            <a:off x="365760" y="1426464"/>
            <a:ext cx="2606040" cy="457200"/>
          </a:xfrm>
          <a:prstGeom prst="roundRect">
            <a:avLst>
              <a:gd name="adj" fmla="val 50000"/>
            </a:avLst>
          </a:prstGeom>
          <a:solidFill>
            <a:srgbClr val="EDF9F3"/>
          </a:solidFill>
          <a:ln w="12700">
            <a:solidFill>
              <a:srgbClr val="3A9E78"/>
            </a:solidFill>
            <a:prstDash val="solid"/>
          </a:ln>
        </p:spPr>
        <p:txBody>
          <a:bodyPr/>
          <a:lstStyle/>
          <a:p>
            <a:endParaRPr lang="es-ES"/>
          </a:p>
        </p:txBody>
      </p:sp>
      <p:sp>
        <p:nvSpPr>
          <p:cNvPr id="9" name="Text 6"/>
          <p:cNvSpPr/>
          <p:nvPr/>
        </p:nvSpPr>
        <p:spPr>
          <a:xfrm>
            <a:off x="365760" y="1426464"/>
            <a:ext cx="2606040" cy="457200"/>
          </a:xfrm>
          <a:prstGeom prst="rect">
            <a:avLst/>
          </a:prstGeom>
          <a:noFill/>
          <a:ln/>
        </p:spPr>
        <p:txBody>
          <a:bodyPr wrap="square" lIns="0" tIns="0" rIns="0" bIns="0" rtlCol="0" anchor="ctr"/>
          <a:lstStyle/>
          <a:p>
            <a:pPr marL="0" indent="0" algn="ctr">
              <a:buNone/>
            </a:pPr>
            <a:r>
              <a:rPr lang="en-US" sz="1300" dirty="0">
                <a:solidFill>
                  <a:srgbClr val="2A7A50"/>
                </a:solidFill>
                <a:latin typeface="Calibri" pitchFamily="34" charset="0"/>
                <a:ea typeface="Calibri" pitchFamily="34" charset="-122"/>
                <a:cs typeface="Calibri" pitchFamily="34" charset="-120"/>
              </a:rPr>
              <a:t>A recent trip</a:t>
            </a:r>
            <a:endParaRPr lang="en-US" sz="1300" dirty="0"/>
          </a:p>
        </p:txBody>
      </p:sp>
      <p:sp>
        <p:nvSpPr>
          <p:cNvPr id="10" name="Shape 7"/>
          <p:cNvSpPr/>
          <p:nvPr/>
        </p:nvSpPr>
        <p:spPr>
          <a:xfrm>
            <a:off x="3200400" y="1426464"/>
            <a:ext cx="2606040" cy="457200"/>
          </a:xfrm>
          <a:prstGeom prst="roundRect">
            <a:avLst>
              <a:gd name="adj" fmla="val 50000"/>
            </a:avLst>
          </a:prstGeom>
          <a:solidFill>
            <a:srgbClr val="EDF9F3"/>
          </a:solidFill>
          <a:ln w="12700">
            <a:solidFill>
              <a:srgbClr val="3A9E78"/>
            </a:solidFill>
            <a:prstDash val="solid"/>
          </a:ln>
        </p:spPr>
        <p:txBody>
          <a:bodyPr/>
          <a:lstStyle/>
          <a:p>
            <a:endParaRPr lang="es-ES"/>
          </a:p>
        </p:txBody>
      </p:sp>
      <p:sp>
        <p:nvSpPr>
          <p:cNvPr id="11" name="Text 8"/>
          <p:cNvSpPr/>
          <p:nvPr/>
        </p:nvSpPr>
        <p:spPr>
          <a:xfrm>
            <a:off x="3200400" y="1426464"/>
            <a:ext cx="2606040" cy="457200"/>
          </a:xfrm>
          <a:prstGeom prst="rect">
            <a:avLst/>
          </a:prstGeom>
          <a:noFill/>
          <a:ln/>
        </p:spPr>
        <p:txBody>
          <a:bodyPr wrap="square" lIns="0" tIns="0" rIns="0" bIns="0" rtlCol="0" anchor="ctr"/>
          <a:lstStyle/>
          <a:p>
            <a:pPr marL="0" indent="0" algn="ctr">
              <a:buNone/>
            </a:pPr>
            <a:r>
              <a:rPr lang="en-US" sz="1300" dirty="0">
                <a:solidFill>
                  <a:srgbClr val="2A7A50"/>
                </a:solidFill>
                <a:latin typeface="Calibri" pitchFamily="34" charset="0"/>
                <a:ea typeface="Calibri" pitchFamily="34" charset="-122"/>
                <a:cs typeface="Calibri" pitchFamily="34" charset="-120"/>
              </a:rPr>
              <a:t>A family member</a:t>
            </a:r>
            <a:endParaRPr lang="en-US" sz="1300" dirty="0"/>
          </a:p>
        </p:txBody>
      </p:sp>
      <p:sp>
        <p:nvSpPr>
          <p:cNvPr id="12" name="Shape 9"/>
          <p:cNvSpPr/>
          <p:nvPr/>
        </p:nvSpPr>
        <p:spPr>
          <a:xfrm>
            <a:off x="6035040" y="1993392"/>
            <a:ext cx="2606040" cy="457200"/>
          </a:xfrm>
          <a:prstGeom prst="roundRect">
            <a:avLst>
              <a:gd name="adj" fmla="val 50000"/>
            </a:avLst>
          </a:prstGeom>
          <a:solidFill>
            <a:srgbClr val="EDF9F3"/>
          </a:solidFill>
          <a:ln w="12700">
            <a:solidFill>
              <a:srgbClr val="3A9E78"/>
            </a:solidFill>
            <a:prstDash val="solid"/>
          </a:ln>
        </p:spPr>
        <p:txBody>
          <a:bodyPr/>
          <a:lstStyle/>
          <a:p>
            <a:endParaRPr lang="es-ES"/>
          </a:p>
        </p:txBody>
      </p:sp>
      <p:sp>
        <p:nvSpPr>
          <p:cNvPr id="13" name="Text 10"/>
          <p:cNvSpPr/>
          <p:nvPr/>
        </p:nvSpPr>
        <p:spPr>
          <a:xfrm>
            <a:off x="6035040" y="1993392"/>
            <a:ext cx="2606040" cy="457200"/>
          </a:xfrm>
          <a:prstGeom prst="rect">
            <a:avLst/>
          </a:prstGeom>
          <a:noFill/>
          <a:ln/>
        </p:spPr>
        <p:txBody>
          <a:bodyPr wrap="square" lIns="0" tIns="0" rIns="0" bIns="0" rtlCol="0" anchor="ctr"/>
          <a:lstStyle/>
          <a:p>
            <a:pPr marL="0" indent="0" algn="ctr">
              <a:buNone/>
            </a:pPr>
            <a:r>
              <a:rPr lang="en-US" sz="1300" dirty="0">
                <a:solidFill>
                  <a:srgbClr val="2A7A50"/>
                </a:solidFill>
                <a:latin typeface="Calibri" pitchFamily="34" charset="0"/>
                <a:ea typeface="Calibri" pitchFamily="34" charset="-122"/>
                <a:cs typeface="Calibri" pitchFamily="34" charset="-120"/>
              </a:rPr>
              <a:t>A familiar place</a:t>
            </a:r>
            <a:endParaRPr lang="en-US" sz="1300" dirty="0"/>
          </a:p>
        </p:txBody>
      </p:sp>
      <p:sp>
        <p:nvSpPr>
          <p:cNvPr id="14" name="Shape 11"/>
          <p:cNvSpPr/>
          <p:nvPr/>
        </p:nvSpPr>
        <p:spPr>
          <a:xfrm>
            <a:off x="365760" y="1993392"/>
            <a:ext cx="2606040" cy="457200"/>
          </a:xfrm>
          <a:prstGeom prst="roundRect">
            <a:avLst>
              <a:gd name="adj" fmla="val 50000"/>
            </a:avLst>
          </a:prstGeom>
          <a:solidFill>
            <a:srgbClr val="EDF9F3"/>
          </a:solidFill>
          <a:ln w="12700">
            <a:solidFill>
              <a:srgbClr val="3A9E78"/>
            </a:solidFill>
            <a:prstDash val="solid"/>
          </a:ln>
        </p:spPr>
        <p:txBody>
          <a:bodyPr/>
          <a:lstStyle/>
          <a:p>
            <a:endParaRPr lang="es-ES"/>
          </a:p>
        </p:txBody>
      </p:sp>
      <p:sp>
        <p:nvSpPr>
          <p:cNvPr id="15" name="Text 12"/>
          <p:cNvSpPr/>
          <p:nvPr/>
        </p:nvSpPr>
        <p:spPr>
          <a:xfrm>
            <a:off x="365760" y="1993392"/>
            <a:ext cx="2606040" cy="457200"/>
          </a:xfrm>
          <a:prstGeom prst="rect">
            <a:avLst/>
          </a:prstGeom>
          <a:noFill/>
          <a:ln/>
        </p:spPr>
        <p:txBody>
          <a:bodyPr wrap="square" lIns="0" tIns="0" rIns="0" bIns="0" rtlCol="0" anchor="ctr"/>
          <a:lstStyle/>
          <a:p>
            <a:pPr marL="0" indent="0" algn="ctr">
              <a:buNone/>
            </a:pPr>
            <a:r>
              <a:rPr lang="en-US" sz="1300" dirty="0">
                <a:solidFill>
                  <a:srgbClr val="2A7A50"/>
                </a:solidFill>
                <a:latin typeface="Calibri" pitchFamily="34" charset="0"/>
                <a:ea typeface="Calibri" pitchFamily="34" charset="-122"/>
                <a:cs typeface="Calibri" pitchFamily="34" charset="-120"/>
              </a:rPr>
              <a:t>An early memory</a:t>
            </a:r>
            <a:endParaRPr lang="en-US" sz="1300" dirty="0"/>
          </a:p>
        </p:txBody>
      </p:sp>
      <p:sp>
        <p:nvSpPr>
          <p:cNvPr id="16" name="Shape 13"/>
          <p:cNvSpPr/>
          <p:nvPr/>
        </p:nvSpPr>
        <p:spPr>
          <a:xfrm>
            <a:off x="3200400" y="2560320"/>
            <a:ext cx="2606040" cy="457200"/>
          </a:xfrm>
          <a:prstGeom prst="roundRect">
            <a:avLst>
              <a:gd name="adj" fmla="val 50000"/>
            </a:avLst>
          </a:prstGeom>
          <a:solidFill>
            <a:srgbClr val="EDF9F3"/>
          </a:solidFill>
          <a:ln w="12700">
            <a:solidFill>
              <a:srgbClr val="3A9E78"/>
            </a:solidFill>
            <a:prstDash val="solid"/>
          </a:ln>
        </p:spPr>
        <p:txBody>
          <a:bodyPr/>
          <a:lstStyle/>
          <a:p>
            <a:endParaRPr lang="es-ES"/>
          </a:p>
        </p:txBody>
      </p:sp>
      <p:sp>
        <p:nvSpPr>
          <p:cNvPr id="17" name="Text 14"/>
          <p:cNvSpPr/>
          <p:nvPr/>
        </p:nvSpPr>
        <p:spPr>
          <a:xfrm>
            <a:off x="3200400" y="2560320"/>
            <a:ext cx="2606040" cy="457200"/>
          </a:xfrm>
          <a:prstGeom prst="rect">
            <a:avLst/>
          </a:prstGeom>
          <a:noFill/>
          <a:ln/>
        </p:spPr>
        <p:txBody>
          <a:bodyPr wrap="square" lIns="0" tIns="0" rIns="0" bIns="0" rtlCol="0" anchor="ctr"/>
          <a:lstStyle/>
          <a:p>
            <a:pPr marL="0" indent="0" algn="ctr">
              <a:buNone/>
            </a:pPr>
            <a:r>
              <a:rPr lang="en-US" sz="1300" dirty="0">
                <a:solidFill>
                  <a:srgbClr val="2A7A50"/>
                </a:solidFill>
                <a:latin typeface="Calibri" pitchFamily="34" charset="0"/>
                <a:ea typeface="Calibri" pitchFamily="34" charset="-122"/>
                <a:cs typeface="Calibri" pitchFamily="34" charset="-120"/>
              </a:rPr>
              <a:t>Your job</a:t>
            </a:r>
            <a:endParaRPr lang="en-US" sz="1300" dirty="0"/>
          </a:p>
        </p:txBody>
      </p:sp>
      <p:sp>
        <p:nvSpPr>
          <p:cNvPr id="18" name="Shape 15"/>
          <p:cNvSpPr/>
          <p:nvPr/>
        </p:nvSpPr>
        <p:spPr>
          <a:xfrm>
            <a:off x="6035040" y="2560320"/>
            <a:ext cx="2606040" cy="457200"/>
          </a:xfrm>
          <a:prstGeom prst="roundRect">
            <a:avLst>
              <a:gd name="adj" fmla="val 50000"/>
            </a:avLst>
          </a:prstGeom>
          <a:solidFill>
            <a:srgbClr val="EDF9F3"/>
          </a:solidFill>
          <a:ln w="12700">
            <a:solidFill>
              <a:srgbClr val="3A9E78"/>
            </a:solidFill>
            <a:prstDash val="solid"/>
          </a:ln>
        </p:spPr>
        <p:txBody>
          <a:bodyPr/>
          <a:lstStyle/>
          <a:p>
            <a:endParaRPr lang="es-ES"/>
          </a:p>
        </p:txBody>
      </p:sp>
      <p:sp>
        <p:nvSpPr>
          <p:cNvPr id="19" name="Text 16"/>
          <p:cNvSpPr/>
          <p:nvPr/>
        </p:nvSpPr>
        <p:spPr>
          <a:xfrm>
            <a:off x="6035040" y="2560320"/>
            <a:ext cx="2606040" cy="457200"/>
          </a:xfrm>
          <a:prstGeom prst="rect">
            <a:avLst/>
          </a:prstGeom>
          <a:noFill/>
          <a:ln/>
        </p:spPr>
        <p:txBody>
          <a:bodyPr wrap="square" lIns="0" tIns="0" rIns="0" bIns="0" rtlCol="0" anchor="ctr"/>
          <a:lstStyle/>
          <a:p>
            <a:pPr marL="0" indent="0" algn="ctr">
              <a:buNone/>
            </a:pPr>
            <a:r>
              <a:rPr lang="en-US" sz="1300" dirty="0">
                <a:solidFill>
                  <a:srgbClr val="2A7A50"/>
                </a:solidFill>
                <a:latin typeface="Calibri" pitchFamily="34" charset="0"/>
                <a:ea typeface="Calibri" pitchFamily="34" charset="-122"/>
                <a:cs typeface="Calibri" pitchFamily="34" charset="-120"/>
              </a:rPr>
              <a:t>The environment</a:t>
            </a:r>
            <a:endParaRPr lang="en-US" sz="1300" dirty="0"/>
          </a:p>
        </p:txBody>
      </p:sp>
      <p:sp>
        <p:nvSpPr>
          <p:cNvPr id="20" name="Text 17"/>
          <p:cNvSpPr/>
          <p:nvPr/>
        </p:nvSpPr>
        <p:spPr>
          <a:xfrm>
            <a:off x="457200" y="2697480"/>
            <a:ext cx="8229600" cy="274320"/>
          </a:xfrm>
          <a:prstGeom prst="rect">
            <a:avLst/>
          </a:prstGeom>
          <a:noFill/>
          <a:ln/>
        </p:spPr>
        <p:txBody>
          <a:bodyPr wrap="square" lIns="0" tIns="0" rIns="0" bIns="0" rtlCol="0" anchor="ctr"/>
          <a:lstStyle/>
          <a:p>
            <a:pPr marL="0" indent="0">
              <a:buNone/>
            </a:pPr>
            <a:r>
              <a:rPr lang="en-US" sz="1200" b="1" dirty="0">
                <a:solidFill>
                  <a:srgbClr val="0B5A72"/>
                </a:solidFill>
                <a:latin typeface="Calibri" pitchFamily="34" charset="0"/>
                <a:ea typeface="Calibri" pitchFamily="34" charset="-122"/>
                <a:cs typeface="Calibri" pitchFamily="34" charset="-120"/>
              </a:rPr>
              <a:t>My chosen topic: _________________________</a:t>
            </a:r>
            <a:endParaRPr lang="en-US" sz="1200" dirty="0"/>
          </a:p>
        </p:txBody>
      </p:sp>
      <p:sp>
        <p:nvSpPr>
          <p:cNvPr id="21" name="Text 18"/>
          <p:cNvSpPr/>
          <p:nvPr/>
        </p:nvSpPr>
        <p:spPr>
          <a:xfrm>
            <a:off x="457200" y="3017520"/>
            <a:ext cx="8229600" cy="256032"/>
          </a:xfrm>
          <a:prstGeom prst="rect">
            <a:avLst/>
          </a:prstGeom>
          <a:noFill/>
          <a:ln/>
        </p:spPr>
        <p:txBody>
          <a:bodyPr wrap="square" lIns="0" tIns="0" rIns="0" bIns="0" rtlCol="0" anchor="ctr"/>
          <a:lstStyle/>
          <a:p>
            <a:pPr marL="0" indent="0">
              <a:buNone/>
            </a:pPr>
            <a:r>
              <a:rPr lang="en-US" sz="1200" b="1" dirty="0">
                <a:solidFill>
                  <a:srgbClr val="0B5A72"/>
                </a:solidFill>
                <a:latin typeface="Calibri" pitchFamily="34" charset="0"/>
                <a:ea typeface="Calibri" pitchFamily="34" charset="-122"/>
                <a:cs typeface="Calibri" pitchFamily="34" charset="-120"/>
              </a:rPr>
              <a:t>My freewriting:</a:t>
            </a:r>
            <a:endParaRPr lang="en-US" sz="1200" dirty="0"/>
          </a:p>
        </p:txBody>
      </p:sp>
      <p:sp>
        <p:nvSpPr>
          <p:cNvPr id="22" name="Shape 19"/>
          <p:cNvSpPr/>
          <p:nvPr/>
        </p:nvSpPr>
        <p:spPr>
          <a:xfrm>
            <a:off x="457200" y="3337560"/>
            <a:ext cx="8046720" cy="0"/>
          </a:xfrm>
          <a:prstGeom prst="line">
            <a:avLst/>
          </a:prstGeom>
          <a:noFill/>
          <a:ln w="12700">
            <a:solidFill>
              <a:srgbClr val="C8D8E0"/>
            </a:solidFill>
            <a:prstDash val="solid"/>
          </a:ln>
        </p:spPr>
        <p:txBody>
          <a:bodyPr/>
          <a:lstStyle/>
          <a:p>
            <a:endParaRPr lang="es-ES"/>
          </a:p>
        </p:txBody>
      </p:sp>
      <p:sp>
        <p:nvSpPr>
          <p:cNvPr id="23" name="Shape 20"/>
          <p:cNvSpPr/>
          <p:nvPr/>
        </p:nvSpPr>
        <p:spPr>
          <a:xfrm>
            <a:off x="457200" y="3721608"/>
            <a:ext cx="8046720" cy="0"/>
          </a:xfrm>
          <a:prstGeom prst="line">
            <a:avLst/>
          </a:prstGeom>
          <a:noFill/>
          <a:ln w="12700">
            <a:solidFill>
              <a:srgbClr val="C8D8E0"/>
            </a:solidFill>
            <a:prstDash val="solid"/>
          </a:ln>
        </p:spPr>
        <p:txBody>
          <a:bodyPr/>
          <a:lstStyle/>
          <a:p>
            <a:endParaRPr lang="es-ES"/>
          </a:p>
        </p:txBody>
      </p:sp>
      <p:sp>
        <p:nvSpPr>
          <p:cNvPr id="24" name="Shape 21"/>
          <p:cNvSpPr/>
          <p:nvPr/>
        </p:nvSpPr>
        <p:spPr>
          <a:xfrm>
            <a:off x="457200" y="4105656"/>
            <a:ext cx="8046720" cy="0"/>
          </a:xfrm>
          <a:prstGeom prst="line">
            <a:avLst/>
          </a:prstGeom>
          <a:noFill/>
          <a:ln w="12700">
            <a:solidFill>
              <a:srgbClr val="C8D8E0"/>
            </a:solidFill>
            <a:prstDash val="solid"/>
          </a:ln>
        </p:spPr>
        <p:txBody>
          <a:bodyPr/>
          <a:lstStyle/>
          <a:p>
            <a:endParaRPr lang="es-ES"/>
          </a:p>
        </p:txBody>
      </p:sp>
      <p:sp>
        <p:nvSpPr>
          <p:cNvPr id="25" name="Shape 22"/>
          <p:cNvSpPr/>
          <p:nvPr/>
        </p:nvSpPr>
        <p:spPr>
          <a:xfrm>
            <a:off x="457200" y="4489704"/>
            <a:ext cx="8046720" cy="0"/>
          </a:xfrm>
          <a:prstGeom prst="line">
            <a:avLst/>
          </a:prstGeom>
          <a:noFill/>
          <a:ln w="12700">
            <a:solidFill>
              <a:srgbClr val="C8D8E0"/>
            </a:solidFill>
            <a:prstDash val="solid"/>
          </a:ln>
        </p:spPr>
        <p:txBody>
          <a:bodyPr/>
          <a:lstStyle/>
          <a:p>
            <a:endParaRPr lang="es-ES"/>
          </a:p>
        </p:txBody>
      </p:sp>
      <p:sp>
        <p:nvSpPr>
          <p:cNvPr id="26" name="Text 23"/>
          <p:cNvSpPr/>
          <p:nvPr/>
        </p:nvSpPr>
        <p:spPr>
          <a:xfrm>
            <a:off x="365760" y="4892040"/>
            <a:ext cx="1828800" cy="182880"/>
          </a:xfrm>
          <a:prstGeom prst="rect">
            <a:avLst/>
          </a:prstGeom>
          <a:noFill/>
          <a:ln/>
        </p:spPr>
        <p:txBody>
          <a:bodyPr wrap="square" rtlCol="0" anchor="ctr"/>
          <a:lstStyle/>
          <a:p>
            <a:pPr marL="0" indent="0">
              <a:buNone/>
            </a:pPr>
            <a:r>
              <a:rPr lang="en-US" sz="900" dirty="0">
                <a:solidFill>
                  <a:srgbClr val="8FA8B4"/>
                </a:solidFill>
                <a:latin typeface="Calibri" pitchFamily="34" charset="0"/>
                <a:ea typeface="Calibri" pitchFamily="34" charset="-122"/>
                <a:cs typeface="Calibri" pitchFamily="34" charset="-120"/>
              </a:rPr>
              <a:t>June 2026</a:t>
            </a:r>
            <a:endParaRPr lang="en-US" sz="900" dirty="0"/>
          </a:p>
        </p:txBody>
      </p:sp>
      <p:sp>
        <p:nvSpPr>
          <p:cNvPr id="27" name="Text 24"/>
          <p:cNvSpPr/>
          <p:nvPr/>
        </p:nvSpPr>
        <p:spPr>
          <a:xfrm>
            <a:off x="3200400" y="4892040"/>
            <a:ext cx="3657600" cy="182880"/>
          </a:xfrm>
          <a:prstGeom prst="rect">
            <a:avLst/>
          </a:prstGeom>
          <a:noFill/>
          <a:ln/>
        </p:spPr>
        <p:txBody>
          <a:bodyPr wrap="square" rtlCol="0" anchor="ctr"/>
          <a:lstStyle/>
          <a:p>
            <a:pPr marL="0" indent="0" algn="ctr">
              <a:buNone/>
            </a:pPr>
            <a:r>
              <a:rPr lang="en-US" sz="900" dirty="0">
                <a:solidFill>
                  <a:srgbClr val="8FA8B4"/>
                </a:solidFill>
                <a:latin typeface="Calibri" pitchFamily="34" charset="0"/>
                <a:ea typeface="Calibri" pitchFamily="34" charset="-122"/>
                <a:cs typeface="Calibri" pitchFamily="34" charset="-120"/>
              </a:rPr>
              <a:t>Dr Hafissatou KANE, CIVIS University Alliance</a:t>
            </a:r>
            <a:endParaRPr lang="en-US" sz="900" dirty="0"/>
          </a:p>
        </p:txBody>
      </p:sp>
      <p:sp>
        <p:nvSpPr>
          <p:cNvPr id="28" name="Text 25"/>
          <p:cNvSpPr/>
          <p:nvPr/>
        </p:nvSpPr>
        <p:spPr>
          <a:xfrm>
            <a:off x="8503920" y="4892040"/>
            <a:ext cx="457200" cy="182880"/>
          </a:xfrm>
          <a:prstGeom prst="rect">
            <a:avLst/>
          </a:prstGeom>
          <a:noFill/>
          <a:ln/>
        </p:spPr>
        <p:txBody>
          <a:bodyPr wrap="square" rtlCol="0" anchor="ctr"/>
          <a:lstStyle/>
          <a:p>
            <a:pPr marL="0" indent="0" algn="r">
              <a:buNone/>
            </a:pPr>
            <a:r>
              <a:rPr lang="en-US" sz="900" dirty="0">
                <a:solidFill>
                  <a:srgbClr val="8FA8B4"/>
                </a:solidFill>
                <a:latin typeface="Calibri" pitchFamily="34" charset="0"/>
                <a:ea typeface="Calibri" pitchFamily="34" charset="-122"/>
                <a:cs typeface="Calibri" pitchFamily="34" charset="-120"/>
              </a:rPr>
              <a:t>9</a:t>
            </a:r>
            <a:endParaRPr lang="en-US" sz="900" dirty="0"/>
          </a:p>
        </p:txBody>
      </p:sp>
      <p:pic>
        <p:nvPicPr>
          <p:cNvPr id="32" name="Audio 31">
            <a:hlinkClick r:id="" action="ppaction://media"/>
            <a:extLst>
              <a:ext uri="{FF2B5EF4-FFF2-40B4-BE49-F238E27FC236}">
                <a16:creationId xmlns:a16="http://schemas.microsoft.com/office/drawing/2014/main" id="{B7F8068A-3857-151A-2753-ED8198F3ED1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0861"/>
    </mc:Choice>
    <mc:Fallback>
      <p:transition spd="slow" advTm="30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59</TotalTime>
  <Words>5378</Words>
  <Application>Microsoft Office PowerPoint</Application>
  <PresentationFormat>Presentación en pantalla (16:9)</PresentationFormat>
  <Paragraphs>686</Paragraphs>
  <Slides>45</Slides>
  <Notes>45</Notes>
  <HiddenSlides>0</HiddenSlides>
  <MMClips>44</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45</vt:i4>
      </vt:variant>
    </vt:vector>
  </HeadingPairs>
  <TitlesOfParts>
    <vt:vector size="49" baseType="lpstr">
      <vt:lpstr>Arial</vt:lpstr>
      <vt:lpstr>Calibri</vt:lpstr>
      <vt:lpstr>Cambria</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Writing – Unit One: The Paragraph</dc:title>
  <dc:subject>PptxGenJS Presentation</dc:subject>
  <dc:creator>Dr Hafissatou KANE</dc:creator>
  <cp:lastModifiedBy>Aranzazu Gil Casadomet</cp:lastModifiedBy>
  <cp:revision>2</cp:revision>
  <dcterms:created xsi:type="dcterms:W3CDTF">2026-06-23T09:24:38Z</dcterms:created>
  <dcterms:modified xsi:type="dcterms:W3CDTF">2026-06-23T13:34:18Z</dcterms:modified>
</cp:coreProperties>
</file>